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video/unknown"/>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3" r:id="rId3"/>
    <p:sldMasterId id="2147483688" r:id="rId4"/>
    <p:sldMasterId id="2147483702" r:id="rId5"/>
    <p:sldMasterId id="2147483709" r:id="rId6"/>
    <p:sldMasterId id="2147483725" r:id="rId7"/>
    <p:sldMasterId id="2147483738" r:id="rId8"/>
  </p:sldMasterIdLst>
  <p:notesMasterIdLst>
    <p:notesMasterId r:id="rId51"/>
  </p:notesMasterIdLst>
  <p:sldIdLst>
    <p:sldId id="256" r:id="rId9"/>
    <p:sldId id="456" r:id="rId10"/>
    <p:sldId id="351" r:id="rId11"/>
    <p:sldId id="1753" r:id="rId12"/>
    <p:sldId id="1781" r:id="rId13"/>
    <p:sldId id="672" r:id="rId14"/>
    <p:sldId id="644" r:id="rId15"/>
    <p:sldId id="510" r:id="rId16"/>
    <p:sldId id="659" r:id="rId17"/>
    <p:sldId id="629" r:id="rId18"/>
    <p:sldId id="664" r:id="rId19"/>
    <p:sldId id="663" r:id="rId20"/>
    <p:sldId id="651" r:id="rId21"/>
    <p:sldId id="578" r:id="rId22"/>
    <p:sldId id="417" r:id="rId23"/>
    <p:sldId id="671" r:id="rId24"/>
    <p:sldId id="648" r:id="rId25"/>
    <p:sldId id="667" r:id="rId26"/>
    <p:sldId id="418" r:id="rId27"/>
    <p:sldId id="349" r:id="rId28"/>
    <p:sldId id="350" r:id="rId29"/>
    <p:sldId id="1772" r:id="rId30"/>
    <p:sldId id="1773" r:id="rId31"/>
    <p:sldId id="1774" r:id="rId32"/>
    <p:sldId id="1775" r:id="rId33"/>
    <p:sldId id="1771" r:id="rId34"/>
    <p:sldId id="407" r:id="rId35"/>
    <p:sldId id="1776" r:id="rId36"/>
    <p:sldId id="1777" r:id="rId37"/>
    <p:sldId id="1778" r:id="rId38"/>
    <p:sldId id="1779" r:id="rId39"/>
    <p:sldId id="1780" r:id="rId40"/>
    <p:sldId id="444" r:id="rId41"/>
    <p:sldId id="447" r:id="rId42"/>
    <p:sldId id="448" r:id="rId43"/>
    <p:sldId id="279" r:id="rId44"/>
    <p:sldId id="360" r:id="rId45"/>
    <p:sldId id="361" r:id="rId46"/>
    <p:sldId id="362" r:id="rId47"/>
    <p:sldId id="673" r:id="rId48"/>
    <p:sldId id="420" r:id="rId49"/>
    <p:sldId id="37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56" autoAdjust="0"/>
    <p:restoredTop sz="90236" autoAdjust="0"/>
  </p:normalViewPr>
  <p:slideViewPr>
    <p:cSldViewPr snapToGrid="0">
      <p:cViewPr varScale="1">
        <p:scale>
          <a:sx n="73" d="100"/>
          <a:sy n="73" d="100"/>
        </p:scale>
        <p:origin x="386"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overlay val="1"/>
    </c:title>
    <c:autoTitleDeleted val="0"/>
    <c:plotArea>
      <c:layout>
        <c:manualLayout>
          <c:layoutTarget val="inner"/>
          <c:xMode val="edge"/>
          <c:yMode val="edge"/>
          <c:x val="0.220416"/>
          <c:y val="6.46259E-2"/>
          <c:w val="0.55127449758164804"/>
          <c:h val="0.52888317531737095"/>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extLst>
              <c:ext xmlns:c16="http://schemas.microsoft.com/office/drawing/2014/chart" uri="{C3380CC4-5D6E-409C-BE32-E72D297353CC}">
                <c16:uniqueId val="{00000001-D54D-4930-BBB0-AC057A213181}"/>
              </c:ext>
            </c:extLst>
          </c:dPt>
          <c:dPt>
            <c:idx val="1"/>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extLst>
              <c:ext xmlns:c16="http://schemas.microsoft.com/office/drawing/2014/chart" uri="{C3380CC4-5D6E-409C-BE32-E72D297353CC}">
                <c16:uniqueId val="{00000003-D54D-4930-BBB0-AC057A213181}"/>
              </c:ext>
            </c:extLst>
          </c:dPt>
          <c:dPt>
            <c:idx val="2"/>
            <c:invertIfNegative val="0"/>
            <c:bubble3D val="0"/>
            <c:spPr>
              <a:solidFill>
                <a:srgbClr val="FF0000"/>
              </a:solidFill>
              <a:ln w="12700" cap="flat">
                <a:noFill/>
                <a:miter lim="400000"/>
              </a:ln>
              <a:effectLst/>
            </c:spPr>
            <c:extLst>
              <c:ext xmlns:c16="http://schemas.microsoft.com/office/drawing/2014/chart" uri="{C3380CC4-5D6E-409C-BE32-E72D297353CC}">
                <c16:uniqueId val="{00000005-D54D-4930-BBB0-AC057A213181}"/>
              </c:ext>
            </c:extLst>
          </c:dPt>
          <c:dPt>
            <c:idx val="3"/>
            <c:invertIfNegative val="0"/>
            <c:bubble3D val="0"/>
            <c:spPr>
              <a:solidFill>
                <a:srgbClr val="FF0000"/>
              </a:solidFill>
              <a:ln w="12700" cap="flat">
                <a:noFill/>
                <a:miter lim="400000"/>
              </a:ln>
              <a:effectLst/>
            </c:spPr>
            <c:extLst>
              <c:ext xmlns:c16="http://schemas.microsoft.com/office/drawing/2014/chart" uri="{C3380CC4-5D6E-409C-BE32-E72D297353CC}">
                <c16:uniqueId val="{00000007-D54D-4930-BBB0-AC057A213181}"/>
              </c:ext>
            </c:extLst>
          </c:dPt>
          <c:dPt>
            <c:idx val="4"/>
            <c:invertIfNegative val="0"/>
            <c:bubble3D val="0"/>
            <c:spPr>
              <a:solidFill>
                <a:srgbClr val="FF0000"/>
              </a:solidFill>
              <a:ln w="12700" cap="flat">
                <a:noFill/>
                <a:miter lim="400000"/>
              </a:ln>
              <a:effectLst/>
            </c:spPr>
            <c:extLst>
              <c:ext xmlns:c16="http://schemas.microsoft.com/office/drawing/2014/chart" uri="{C3380CC4-5D6E-409C-BE32-E72D297353CC}">
                <c16:uniqueId val="{00000009-D54D-4930-BBB0-AC057A213181}"/>
              </c:ext>
            </c:extLst>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8.1999999999999993</c:v>
                </c:pt>
                <c:pt idx="2">
                  <c:v>8.6999999999999993</c:v>
                </c:pt>
                <c:pt idx="3">
                  <c:v>3.19</c:v>
                </c:pt>
                <c:pt idx="4">
                  <c:v>6.6</c:v>
                </c:pt>
              </c:numCache>
            </c:numRef>
          </c:val>
          <c:extLst>
            <c:ext xmlns:c16="http://schemas.microsoft.com/office/drawing/2014/chart" uri="{C3380CC4-5D6E-409C-BE32-E72D297353CC}">
              <c16:uniqueId val="{0000000A-D54D-4930-BBB0-AC057A213181}"/>
            </c:ext>
          </c:extLst>
        </c:ser>
        <c:dLbls>
          <c:showLegendKey val="0"/>
          <c:showVal val="0"/>
          <c:showCatName val="0"/>
          <c:showSerName val="0"/>
          <c:showPercent val="0"/>
          <c:showBubbleSize val="0"/>
        </c:dLbls>
        <c:gapWidth val="40"/>
        <c:overlap val="-10"/>
        <c:axId val="-2108494984"/>
        <c:axId val="-2125488344"/>
      </c:barChart>
      <c:catAx>
        <c:axId val="-2108494984"/>
        <c:scaling>
          <c:orientation val="maxMin"/>
        </c:scaling>
        <c:delete val="1"/>
        <c:axPos val="l"/>
        <c:numFmt formatCode="General" sourceLinked="0"/>
        <c:majorTickMark val="none"/>
        <c:minorTickMark val="none"/>
        <c:tickLblPos val="nextTo"/>
        <c:crossAx val="-2125488344"/>
        <c:crosses val="autoZero"/>
        <c:auto val="1"/>
        <c:lblAlgn val="ctr"/>
        <c:lblOffset val="100"/>
        <c:noMultiLvlLbl val="1"/>
      </c:catAx>
      <c:valAx>
        <c:axId val="-2125488344"/>
        <c:scaling>
          <c:orientation val="minMax"/>
        </c:scaling>
        <c:delete val="0"/>
        <c:axPos val="t"/>
        <c:majorGridlines>
          <c:spPr>
            <a:ln w="12700" cap="flat">
              <a:solidFill>
                <a:srgbClr val="FF0000"/>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108494984"/>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8F9A8-C822-4C25-BEF3-15EB85870EEF}" type="datetimeFigureOut">
              <a:rPr lang="en-US" smtClean="0"/>
              <a:t>7/11/2019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BF94B-7D89-4CB9-906B-ED632D60F38F}" type="slidenum">
              <a:rPr lang="en-US" smtClean="0"/>
              <a:t>‹#›</a:t>
            </a:fld>
            <a:endParaRPr lang="en-US"/>
          </a:p>
        </p:txBody>
      </p:sp>
    </p:spTree>
    <p:extLst>
      <p:ext uri="{BB962C8B-B14F-4D97-AF65-F5344CB8AC3E}">
        <p14:creationId xmlns:p14="http://schemas.microsoft.com/office/powerpoint/2010/main" val="73805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Resting slide</a:t>
            </a:r>
            <a:r>
              <a:rPr lang="en-US" baseline="0" dirty="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993061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solidFill>
                  <a:schemeClr val="dk1"/>
                </a:solidFill>
              </a:rPr>
              <a:t>If you answer yes to any of these questions, you need a platform</a:t>
            </a:r>
          </a:p>
          <a:p>
            <a:pPr>
              <a:spcBef>
                <a:spcPts val="0"/>
              </a:spcBef>
              <a:buNone/>
            </a:pPr>
            <a:endParaRPr lang="en-US" dirty="0">
              <a:solidFill>
                <a:schemeClr val="dk1"/>
              </a:solidFill>
            </a:endParaRPr>
          </a:p>
          <a:p>
            <a:pPr>
              <a:spcBef>
                <a:spcPts val="0"/>
              </a:spcBef>
              <a:buNone/>
            </a:pPr>
            <a:r>
              <a:rPr lang="en-US" dirty="0">
                <a:solidFill>
                  <a:schemeClr val="dk1"/>
                </a:solidFill>
              </a:rPr>
              <a:t>People with Cloud Foundry on</a:t>
            </a:r>
            <a:r>
              <a:rPr lang="en-US" baseline="0" dirty="0">
                <a:solidFill>
                  <a:schemeClr val="dk1"/>
                </a:solidFill>
              </a:rPr>
              <a:t> the right infrastructure say No to each question</a:t>
            </a:r>
            <a:endParaRPr lang="en" dirty="0">
              <a:solidFill>
                <a:schemeClr val="dk1"/>
              </a:solidFill>
            </a:endParaRPr>
          </a:p>
        </p:txBody>
      </p:sp>
    </p:spTree>
    <p:extLst>
      <p:ext uri="{BB962C8B-B14F-4D97-AF65-F5344CB8AC3E}">
        <p14:creationId xmlns:p14="http://schemas.microsoft.com/office/powerpoint/2010/main" val="3752016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solidFill>
                  <a:schemeClr val="dk1"/>
                </a:solidFill>
              </a:rPr>
              <a:t>Mention</a:t>
            </a:r>
            <a:r>
              <a:rPr lang="en-US" baseline="0" dirty="0">
                <a:solidFill>
                  <a:schemeClr val="dk1"/>
                </a:solidFill>
              </a:rPr>
              <a:t> the opinionated platform.</a:t>
            </a:r>
          </a:p>
          <a:p>
            <a:pPr>
              <a:spcBef>
                <a:spcPts val="0"/>
              </a:spcBef>
              <a:buNone/>
            </a:pPr>
            <a:endParaRPr lang="en-US" baseline="0" dirty="0">
              <a:solidFill>
                <a:schemeClr val="dk1"/>
              </a:solidFill>
            </a:endParaRPr>
          </a:p>
          <a:p>
            <a:pPr>
              <a:spcBef>
                <a:spcPts val="0"/>
              </a:spcBef>
              <a:buNone/>
            </a:pPr>
            <a:r>
              <a:rPr lang="en-US" baseline="0" dirty="0">
                <a:solidFill>
                  <a:schemeClr val="dk1"/>
                </a:solidFill>
              </a:rPr>
              <a:t>Structured </a:t>
            </a:r>
            <a:r>
              <a:rPr lang="en-US" baseline="0" dirty="0" err="1">
                <a:solidFill>
                  <a:schemeClr val="dk1"/>
                </a:solidFill>
              </a:rPr>
              <a:t>vs</a:t>
            </a:r>
            <a:r>
              <a:rPr lang="en-US" baseline="0" dirty="0">
                <a:solidFill>
                  <a:schemeClr val="dk1"/>
                </a:solidFill>
              </a:rPr>
              <a:t> Unstructured.</a:t>
            </a:r>
          </a:p>
          <a:p>
            <a:pPr>
              <a:spcBef>
                <a:spcPts val="0"/>
              </a:spcBef>
              <a:buNone/>
            </a:pPr>
            <a:endParaRPr lang="en-US" baseline="0" dirty="0">
              <a:solidFill>
                <a:schemeClr val="dk1"/>
              </a:solidFill>
            </a:endParaRPr>
          </a:p>
          <a:p>
            <a:pPr>
              <a:spcBef>
                <a:spcPts val="0"/>
              </a:spcBef>
              <a:buNone/>
            </a:pPr>
            <a:r>
              <a:rPr lang="en-US" baseline="0" dirty="0">
                <a:solidFill>
                  <a:schemeClr val="dk1"/>
                </a:solidFill>
              </a:rPr>
              <a:t>The word platform is thrown around </a:t>
            </a:r>
            <a:r>
              <a:rPr lang="en-US" baseline="0" dirty="0" err="1">
                <a:solidFill>
                  <a:schemeClr val="dk1"/>
                </a:solidFill>
              </a:rPr>
              <a:t>alot</a:t>
            </a:r>
            <a:r>
              <a:rPr lang="en-US" baseline="0" dirty="0">
                <a:solidFill>
                  <a:schemeClr val="dk1"/>
                </a:solidFill>
              </a:rPr>
              <a:t> these days.  You’ve probably heard the word </a:t>
            </a:r>
            <a:r>
              <a:rPr lang="en-US" baseline="0" dirty="0" err="1">
                <a:solidFill>
                  <a:schemeClr val="dk1"/>
                </a:solidFill>
              </a:rPr>
              <a:t>PaaS</a:t>
            </a:r>
            <a:r>
              <a:rPr lang="en-US" baseline="0" dirty="0">
                <a:solidFill>
                  <a:schemeClr val="dk1"/>
                </a:solidFill>
              </a:rPr>
              <a:t> a few times already – its become the word of the year already.  However, lets make a distinction, structured platforms </a:t>
            </a:r>
            <a:r>
              <a:rPr lang="en-US" baseline="0" dirty="0" err="1">
                <a:solidFill>
                  <a:schemeClr val="dk1"/>
                </a:solidFill>
              </a:rPr>
              <a:t>vs</a:t>
            </a:r>
            <a:r>
              <a:rPr lang="en-US" baseline="0" dirty="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3598962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a:p>
          <a:p>
            <a:endParaRPr lang="en-US" dirty="0"/>
          </a:p>
        </p:txBody>
      </p:sp>
    </p:spTree>
    <p:extLst>
      <p:ext uri="{BB962C8B-B14F-4D97-AF65-F5344CB8AC3E}">
        <p14:creationId xmlns:p14="http://schemas.microsoft.com/office/powerpoint/2010/main" val="2068611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157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a:t>Highlight here that if we had a </a:t>
            </a:r>
            <a:r>
              <a:rPr lang="en-US" dirty="0" err="1"/>
              <a:t>Docker</a:t>
            </a:r>
            <a:r>
              <a:rPr lang="en-US" dirty="0"/>
              <a:t> step for building images, we would add</a:t>
            </a:r>
            <a:r>
              <a:rPr lang="en-US" baseline="0" dirty="0"/>
              <a:t> ~15 minutes to the process.  </a:t>
            </a:r>
            <a:endParaRPr dirty="0"/>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4622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5" y="4343716"/>
            <a:ext cx="5485771" cy="4113855"/>
          </a:xfrm>
          <a:prstGeom prst="rect">
            <a:avLst/>
          </a:prstGeom>
          <a:noFill/>
          <a:ln>
            <a:noFill/>
          </a:ln>
        </p:spPr>
        <p:txBody>
          <a:bodyPr lIns="91389" tIns="91389" rIns="91389" bIns="91389" anchor="t" anchorCtr="0">
            <a:normAutofit fontScale="85000" lnSpcReduction="10000"/>
          </a:bodyPr>
          <a:lstStyle/>
          <a:p>
            <a:pPr marL="0" marR="0" lvl="0" indent="0" algn="l" defTabSz="4572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And, by using Pivotal, you reduce the number of servers that require HP/CA/IBM monitoring tools.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4" name="Shape 604"/>
          <p:cNvSpPr txBox="1">
            <a:spLocks noGrp="1"/>
          </p:cNvSpPr>
          <p:nvPr>
            <p:ph type="body" idx="1"/>
          </p:nvPr>
        </p:nvSpPr>
        <p:spPr>
          <a:xfrm>
            <a:off x="295171" y="2972431"/>
            <a:ext cx="6267659" cy="5793719"/>
          </a:xfrm>
          <a:prstGeom prst="rect">
            <a:avLst/>
          </a:prstGeom>
        </p:spPr>
        <p:txBody>
          <a:bodyPr lIns="90548" tIns="90548" rIns="90548" bIns="90548" anchor="ctr" anchorCtr="0">
            <a:normAutofit/>
          </a:bodyPr>
          <a:lstStyle/>
          <a:p>
            <a:endParaRPr lang="en-US" dirty="0"/>
          </a:p>
        </p:txBody>
      </p:sp>
    </p:spTree>
    <p:extLst>
      <p:ext uri="{BB962C8B-B14F-4D97-AF65-F5344CB8AC3E}">
        <p14:creationId xmlns:p14="http://schemas.microsoft.com/office/powerpoint/2010/main" val="298793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lIns="90571" tIns="45286" rIns="90571" bIns="45286">
            <a:normAutofit fontScale="77500" lnSpcReduction="20000"/>
          </a:bodyPr>
          <a:lstStyle/>
          <a:p>
            <a:pPr>
              <a:defRPr/>
            </a:pPr>
            <a:r>
              <a:rPr lang="en-US" b="1" dirty="0"/>
              <a:t>Key Platform Capabilities</a:t>
            </a:r>
          </a:p>
          <a:p>
            <a:pPr marL="226428" indent="-226428">
              <a:buAutoNum type="arabicParenR"/>
              <a:defRPr/>
            </a:pPr>
            <a:r>
              <a:rPr lang="en-US" b="1" dirty="0"/>
              <a:t>On Demand Scaling</a:t>
            </a:r>
          </a:p>
          <a:p>
            <a:pPr marL="226428" indent="-226428">
              <a:buAutoNum type="arabicParenR"/>
              <a:defRPr/>
            </a:pPr>
            <a:r>
              <a:rPr lang="en-US" b="1" dirty="0"/>
              <a:t>Application</a:t>
            </a:r>
            <a:r>
              <a:rPr lang="en-US" b="1" baseline="0" dirty="0"/>
              <a:t> Health Management</a:t>
            </a:r>
          </a:p>
          <a:p>
            <a:pPr marL="226428" indent="-226428">
              <a:buAutoNum type="arabicParenR"/>
              <a:defRPr/>
            </a:pPr>
            <a:r>
              <a:rPr lang="en-US" b="1" baseline="0" dirty="0"/>
              <a:t>Dynamic Routing &amp; Load Balancing</a:t>
            </a:r>
          </a:p>
          <a:p>
            <a:pPr marL="226428" indent="-226428">
              <a:buAutoNum type="arabicParenR"/>
              <a:defRPr/>
            </a:pPr>
            <a:r>
              <a:rPr lang="en-US" b="1" baseline="0" dirty="0"/>
              <a:t>Log and Metric Aggregation</a:t>
            </a:r>
          </a:p>
          <a:p>
            <a:pPr marL="226428" indent="-226428">
              <a:buAutoNum type="arabicParenR"/>
              <a:defRPr/>
            </a:pPr>
            <a:r>
              <a:rPr lang="en-US" b="1" baseline="0" dirty="0"/>
              <a:t>Security</a:t>
            </a:r>
            <a:endParaRPr lang="en-US" b="1" dirty="0"/>
          </a:p>
          <a:p>
            <a:pPr>
              <a:defRPr/>
            </a:pPr>
            <a:endParaRPr lang="en-US" b="1" dirty="0"/>
          </a:p>
          <a:p>
            <a:pPr>
              <a:defRPr/>
            </a:pPr>
            <a:r>
              <a:rPr lang="en-US" b="1" dirty="0"/>
              <a:t>WHAT</a:t>
            </a:r>
          </a:p>
          <a:p>
            <a:pPr>
              <a:defRPr/>
            </a:pPr>
            <a:r>
              <a:rPr lang="en-US" dirty="0"/>
              <a:t>Pivotal CF is next generation middleware that delivers 9 things that are typically delivered via point software products. </a:t>
            </a:r>
          </a:p>
          <a:p>
            <a:pPr>
              <a:defRPr/>
            </a:pPr>
            <a:endParaRPr lang="en-US" dirty="0"/>
          </a:p>
          <a:p>
            <a:pPr marL="226428" indent="-226428">
              <a:buFont typeface="Arial" charset="0"/>
              <a:buAutoNum type="arabicPeriod"/>
              <a:defRPr/>
            </a:pPr>
            <a:r>
              <a:rPr lang="en-US" dirty="0"/>
              <a:t>We provision operating systems and middleware. </a:t>
            </a:r>
          </a:p>
          <a:p>
            <a:pPr marL="226428" indent="-226428">
              <a:buFont typeface="Arial" charset="0"/>
              <a:buAutoNum type="arabicPeriod"/>
              <a:defRPr/>
            </a:pPr>
            <a:r>
              <a:rPr lang="en-US" dirty="0"/>
              <a:t>We deliver workload density without compromising application performance.</a:t>
            </a:r>
          </a:p>
          <a:p>
            <a:pPr marL="226428" indent="-226428">
              <a:buFont typeface="Arial" charset="0"/>
              <a:buAutoNum type="arabicPeriod"/>
              <a:defRPr/>
            </a:pPr>
            <a:r>
              <a:rPr lang="en-US" dirty="0"/>
              <a:t>We ensure that applications have appropriate network security safe guards to prevent security threats.</a:t>
            </a:r>
          </a:p>
          <a:p>
            <a:pPr marL="226428" indent="-226428">
              <a:buFont typeface="Arial" charset="0"/>
              <a:buAutoNum type="arabicPeriod"/>
              <a:defRPr/>
            </a:pPr>
            <a:r>
              <a:rPr lang="en-US" dirty="0"/>
              <a:t>We support application connections to external sources including databases and legacy middleware.</a:t>
            </a:r>
          </a:p>
          <a:p>
            <a:pPr marL="226428" indent="-226428">
              <a:buFont typeface="Arial" charset="0"/>
              <a:buAutoNum type="arabicPeriod"/>
              <a:defRPr/>
            </a:pPr>
            <a:r>
              <a:rPr lang="en-US" dirty="0"/>
              <a:t>We provide 4 levels of HA, with built in load balancing for scale in/out</a:t>
            </a:r>
          </a:p>
          <a:p>
            <a:pPr marL="226428" indent="-226428">
              <a:buFont typeface="Arial" charset="0"/>
              <a:buAutoNum type="arabicPeriod"/>
              <a:defRPr/>
            </a:pPr>
            <a:r>
              <a:rPr lang="en-US" dirty="0"/>
              <a:t>We support multi-tenant environments so that each line of business can operate with a discrete quota and isolated system access.</a:t>
            </a:r>
          </a:p>
          <a:p>
            <a:pPr marL="226428" indent="-226428">
              <a:buFont typeface="Arial" charset="0"/>
              <a:buAutoNum type="arabicPeriod"/>
              <a:defRPr/>
            </a:pPr>
            <a:r>
              <a:rPr lang="en-US" dirty="0"/>
              <a:t>We provision next generation data services including NOSQL databases, traditional databases and </a:t>
            </a:r>
            <a:r>
              <a:rPr lang="en-US" dirty="0" err="1"/>
              <a:t>hadoop</a:t>
            </a:r>
            <a:r>
              <a:rPr lang="en-US" dirty="0"/>
              <a:t> clusters.  </a:t>
            </a:r>
          </a:p>
          <a:p>
            <a:pPr marL="226428" indent="-226428">
              <a:buFont typeface="Arial" charset="0"/>
              <a:buAutoNum type="arabicPeriod"/>
              <a:defRPr/>
            </a:pPr>
            <a:r>
              <a:rPr lang="en-US" dirty="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a:t>We provide a built-in log aggregation service, built-in APM metrics and utilization based auto-scaling so that you can monitor the health of your applications and scale out without human or 3</a:t>
            </a:r>
            <a:r>
              <a:rPr lang="en-US" baseline="30000" dirty="0"/>
              <a:t>rd</a:t>
            </a:r>
            <a:r>
              <a:rPr lang="en-US" dirty="0"/>
              <a:t> party tool intervention.</a:t>
            </a:r>
          </a:p>
          <a:p>
            <a:pPr marL="226428" indent="-226428">
              <a:buFont typeface="Arial" charset="0"/>
              <a:buAutoNum type="arabicPeriod"/>
              <a:defRPr/>
            </a:pPr>
            <a:endParaRPr lang="en-US" dirty="0"/>
          </a:p>
          <a:p>
            <a:pPr>
              <a:defRPr/>
            </a:pPr>
            <a:r>
              <a:rPr lang="en-US" dirty="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extLst>
      <p:ext uri="{BB962C8B-B14F-4D97-AF65-F5344CB8AC3E}">
        <p14:creationId xmlns:p14="http://schemas.microsoft.com/office/powerpoint/2010/main" val="3180696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295170" y="2972430"/>
            <a:ext cx="6267658" cy="5793719"/>
          </a:xfrm>
          <a:prstGeom prst="rect">
            <a:avLst/>
          </a:prstGeom>
          <a:noFill/>
          <a:ln>
            <a:noFill/>
          </a:ln>
        </p:spPr>
        <p:txBody>
          <a:bodyPr lIns="90550" tIns="90550" rIns="90550" bIns="9055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presume you’re all familiar with microservices and cloud-native, but quickly, here’s an introduction. They’re loosely coupled, service oriented architecture with bounded contexts.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Because each service can be updated independently, your teams can work in parallel. Because each service is isolated, it’s much easier to automate your testing.</a:t>
            </a:r>
          </a:p>
        </p:txBody>
      </p:sp>
      <p:sp>
        <p:nvSpPr>
          <p:cNvPr id="180" name="Shape 18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90186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extLst>
      <p:ext uri="{BB962C8B-B14F-4D97-AF65-F5344CB8AC3E}">
        <p14:creationId xmlns:p14="http://schemas.microsoft.com/office/powerpoint/2010/main" val="1011794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311702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740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72200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Picture from http://www.quikmaneuvers.com/principles_of_strategy.html need to check on license</a:t>
            </a:r>
            <a:r>
              <a:rPr lang="en-US" baseline="0" dirty="0"/>
              <a:t> rights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Bounded Context - </a:t>
            </a: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Bounded Context</a:t>
            </a:r>
            <a:r>
              <a:rPr lang="en-US" sz="1200" b="0" i="0" kern="1200" dirty="0">
                <a:solidFill>
                  <a:schemeClr val="tx1"/>
                </a:solidFill>
                <a:effectLst/>
                <a:latin typeface="+mn-lt"/>
                <a:ea typeface="+mn-ea"/>
                <a:cs typeface="+mn-cs"/>
              </a:rPr>
              <a:t> is the boundary that surrounds a part of a particular domain. This boundary isolates the model and language from other models and therefore helps reducing ambiguity and clarifying the meaning. When the boundaries are chosen well, greater decoupling between systems can be achieved which allows to easily change or replace the internals of a BC. Avoid having transactions across multiple BCs.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Ubiquitous Language</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The language that is structured around the domain model is called the </a:t>
            </a:r>
            <a:r>
              <a:rPr lang="en-US" sz="1200" b="1" i="0" kern="1200" dirty="0">
                <a:solidFill>
                  <a:schemeClr val="tx1"/>
                </a:solidFill>
                <a:effectLst/>
                <a:latin typeface="+mn-lt"/>
                <a:ea typeface="+mn-ea"/>
                <a:cs typeface="+mn-cs"/>
              </a:rPr>
              <a:t>Ubiquitous Language</a:t>
            </a:r>
            <a:r>
              <a:rPr lang="en-US" sz="1200" b="0" i="0" kern="1200" dirty="0">
                <a:solidFill>
                  <a:schemeClr val="tx1"/>
                </a:solidFill>
                <a:effectLst/>
                <a:latin typeface="+mn-lt"/>
                <a:ea typeface="+mn-ea"/>
                <a:cs typeface="+mn-cs"/>
              </a:rPr>
              <a:t>. It is important that this language is used by all team members (developers, analysts, business stakeholders, …) to connect all the activities of the team with the software. The vocabulary on its own does not have any relevance, it only has meaning inside a certain context. For example, an Item has a different meaning in the Orders BC than in the Products BC.</a:t>
            </a:r>
            <a:endParaRPr lang="en-US"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8615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lang="en-US" dirty="0"/>
          </a:p>
          <a:p>
            <a:r>
              <a:rPr lang="en-US" dirty="0"/>
              <a:t>Value</a:t>
            </a:r>
            <a:r>
              <a:rPr lang="en-US" baseline="0" dirty="0"/>
              <a:t> Objects --  </a:t>
            </a:r>
            <a:r>
              <a:rPr lang="en-US" sz="1200" b="0" i="0" kern="1200" dirty="0">
                <a:solidFill>
                  <a:schemeClr val="tx1"/>
                </a:solidFill>
                <a:effectLst/>
                <a:latin typeface="+mn-lt"/>
                <a:ea typeface="+mn-ea"/>
                <a:cs typeface="+mn-cs"/>
              </a:rPr>
              <a:t>Represent a concept from the domain that — as the name suggests — is considered a value. In terms of classes that means that individual instances don’t have identity, no lifecycle. A value object needs to be immutable to ensure integrity of the instances as they can be shared amongst different consumers. Value objects are usually part of other model elements like entities or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Entities</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In comparison to value objects, an entity’s core trait is it’s identity. Two customers named Chris Pratt might not constitute the very same instance, so that usually a dedicated property is introduced to capture the identity. Another core trait of entities is that they’re usually subject to a certain lifecycle within the problem domain. They get created, they undergo certain state changes.  Entities usually relate to other entities and contain properties that are value objects or primitives.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Aggregates -- An </a:t>
            </a:r>
            <a:r>
              <a:rPr lang="en-US" sz="1200" b="1" i="0" kern="1200" dirty="0">
                <a:solidFill>
                  <a:schemeClr val="tx1"/>
                </a:solidFill>
                <a:effectLst/>
                <a:latin typeface="+mn-lt"/>
                <a:ea typeface="+mn-ea"/>
                <a:cs typeface="+mn-cs"/>
              </a:rPr>
              <a:t>Aggregate</a:t>
            </a:r>
            <a:r>
              <a:rPr lang="en-US" sz="1200" b="0" i="0" kern="1200" dirty="0">
                <a:solidFill>
                  <a:schemeClr val="tx1"/>
                </a:solidFill>
                <a:effectLst/>
                <a:latin typeface="+mn-lt"/>
                <a:ea typeface="+mn-ea"/>
                <a:cs typeface="+mn-cs"/>
              </a:rPr>
              <a:t> is a cluster of closely related entities that can be treated as a single unit. The common parent of that cluster is called an </a:t>
            </a:r>
            <a:r>
              <a:rPr lang="en-US" sz="1200" b="1" i="0" kern="1200" dirty="0">
                <a:solidFill>
                  <a:schemeClr val="tx1"/>
                </a:solidFill>
                <a:effectLst/>
                <a:latin typeface="+mn-lt"/>
                <a:ea typeface="+mn-ea"/>
                <a:cs typeface="+mn-cs"/>
              </a:rPr>
              <a:t>Aggregate Root</a:t>
            </a:r>
            <a:r>
              <a:rPr lang="en-US" sz="1200" b="0" i="0" kern="1200" dirty="0">
                <a:solidFill>
                  <a:schemeClr val="tx1"/>
                </a:solidFill>
                <a:effectLst/>
                <a:latin typeface="+mn-lt"/>
                <a:ea typeface="+mn-ea"/>
                <a:cs typeface="+mn-cs"/>
              </a:rPr>
              <a:t>. An example can be an Order and its Line Items, these will be separate objects but it is useful to treat the Order (the Aggregate Root) together with its Line Items as a single Aggregate.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Repositories</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Repository</a:t>
            </a:r>
            <a:r>
              <a:rPr lang="en-US" sz="1200" b="0" i="0" kern="1200" dirty="0">
                <a:solidFill>
                  <a:schemeClr val="tx1"/>
                </a:solidFill>
                <a:effectLst/>
                <a:latin typeface="+mn-lt"/>
                <a:ea typeface="+mn-ea"/>
                <a:cs typeface="+mn-cs"/>
              </a:rPr>
              <a:t> is an abstraction over a persistence store for Aggregates. It acts like a collection by exposing methods to add and remove objects which encapsulate the actual interaction with the underlying data store. It also has elaborate query capabilities which return fully instantiated Aggregates whose attributes values meet the criteria.</a:t>
            </a:r>
            <a:endParaRPr lang="en-US"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81024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13000"/>
              </a:lnSpc>
              <a:spcBef>
                <a:spcPts val="0"/>
              </a:spcBef>
              <a:buClr>
                <a:srgbClr val="262626"/>
              </a:buClr>
              <a:buSzPct val="25000"/>
              <a:buFont typeface="Arial"/>
              <a:buNone/>
            </a:pPr>
            <a:r>
              <a:rPr lang="en-US" sz="1200" b="1" i="0" u="none" strike="noStrike" cap="none" dirty="0">
                <a:solidFill>
                  <a:srgbClr val="262626"/>
                </a:solidFill>
                <a:latin typeface="Calibri"/>
                <a:ea typeface="Calibri"/>
                <a:cs typeface="Calibri"/>
                <a:sym typeface="Calibri"/>
              </a:rPr>
              <a:t>Distributed systems are HARD</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Configuration Management</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Service Registration &amp; Discovery</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Routing &amp; Load Balancing</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Fault Tolerance (Circuit Breakers) </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Monitoring</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Concurrent API Aggregation &amp; Transformation</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 Meeting Notes (2/24/16 13:58) -----</a:t>
            </a:r>
          </a:p>
          <a:p>
            <a:pPr marL="457200" marR="0" lvl="0" indent="-457200" algn="l" rtl="0">
              <a:lnSpc>
                <a:spcPct val="113000"/>
              </a:lnSpc>
              <a:spcBef>
                <a:spcPts val="0"/>
              </a:spcBef>
              <a:buClr>
                <a:srgbClr val="262626"/>
              </a:buClr>
              <a:buSzPct val="100000"/>
              <a:buFont typeface="Arial"/>
              <a:buChar char="•"/>
            </a:pPr>
            <a:r>
              <a:rPr lang="en-US" sz="1200" b="0" i="0" u="none" strike="noStrike" cap="none" dirty="0">
                <a:solidFill>
                  <a:srgbClr val="262626"/>
                </a:solidFill>
                <a:latin typeface="Calibri"/>
                <a:ea typeface="Calibri"/>
                <a:cs typeface="Calibri"/>
                <a:sym typeface="Calibri"/>
              </a:rPr>
              <a:t>Dependency Map</a:t>
            </a:r>
          </a:p>
        </p:txBody>
      </p:sp>
    </p:spTree>
    <p:extLst>
      <p:ext uri="{BB962C8B-B14F-4D97-AF65-F5344CB8AC3E}">
        <p14:creationId xmlns:p14="http://schemas.microsoft.com/office/powerpoint/2010/main" val="2166455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a:t>Everybody faces these, SCS takes PCF to the next level</a:t>
            </a:r>
          </a:p>
        </p:txBody>
      </p:sp>
    </p:spTree>
    <p:extLst>
      <p:ext uri="{BB962C8B-B14F-4D97-AF65-F5344CB8AC3E}">
        <p14:creationId xmlns:p14="http://schemas.microsoft.com/office/powerpoint/2010/main" val="161880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1200"/>
              </a:spcBef>
              <a:buClr>
                <a:schemeClr val="dk1"/>
              </a:buClr>
              <a:buSzPct val="25000"/>
              <a:buFont typeface="Arial"/>
              <a:buNone/>
            </a:pPr>
            <a:r>
              <a:rPr lang="en-US" sz="1200" b="0" i="0" u="none" strike="noStrike" cap="none" baseline="0" dirty="0">
                <a:solidFill>
                  <a:schemeClr val="dk1"/>
                </a:solidFill>
                <a:latin typeface="Verdana"/>
                <a:ea typeface="Verdana"/>
                <a:cs typeface="Verdana"/>
                <a:sym typeface="Verdana"/>
              </a:rPr>
              <a:t>Platforms</a:t>
            </a:r>
          </a:p>
          <a:p>
            <a:pPr marL="0" marR="0" lvl="0" indent="0" algn="l" rtl="0">
              <a:spcBef>
                <a:spcPts val="1200"/>
              </a:spcBef>
              <a:buClr>
                <a:schemeClr val="dk1"/>
              </a:buClr>
              <a:buSzPct val="25000"/>
              <a:buFont typeface="Arial"/>
              <a:buNone/>
            </a:pPr>
            <a:r>
              <a:rPr lang="en-US" sz="1200" b="0" i="0" u="none" strike="noStrike" cap="none" baseline="0" dirty="0" err="1">
                <a:solidFill>
                  <a:schemeClr val="dk1"/>
                </a:solidFill>
                <a:latin typeface="Verdana"/>
                <a:ea typeface="Verdana"/>
                <a:cs typeface="Verdana"/>
                <a:sym typeface="Verdana"/>
              </a:rPr>
              <a:t>PaaS</a:t>
            </a:r>
            <a:endParaRPr lang="en-US" sz="1200" b="0" i="0" u="none" strike="noStrike" cap="none" baseline="0" dirty="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200" b="0" i="0" u="none" strike="noStrike" cap="none" baseline="0" dirty="0" err="1">
                <a:solidFill>
                  <a:schemeClr val="dk1"/>
                </a:solidFill>
                <a:latin typeface="Verdana"/>
                <a:ea typeface="Verdana"/>
                <a:cs typeface="Verdana"/>
                <a:sym typeface="Verdana"/>
              </a:rPr>
              <a:t>Microservices</a:t>
            </a:r>
            <a:endParaRPr lang="en-US" sz="1200" b="0" i="0" u="none" strike="noStrike" cap="none" baseline="0" dirty="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200" b="0" i="0" u="none" strike="noStrike" cap="none" baseline="0" dirty="0">
                <a:solidFill>
                  <a:schemeClr val="dk1"/>
                </a:solidFill>
                <a:latin typeface="Verdana"/>
                <a:ea typeface="Verdana"/>
                <a:cs typeface="Verdana"/>
                <a:sym typeface="Verdana"/>
              </a:rPr>
              <a:t>Cloud Native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493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At Pivotal, </a:t>
            </a:r>
            <a:r>
              <a:rPr lang="en-US" sz="1800" baseline="0" dirty="0"/>
              <a:t>we believe </a:t>
            </a:r>
            <a:r>
              <a:rPr lang="en-US" sz="1800" kern="0" dirty="0">
                <a:solidFill>
                  <a:srgbClr val="FFFFFF"/>
                </a:solidFill>
                <a:latin typeface="Arial"/>
                <a:ea typeface="Arial"/>
                <a:cs typeface="Arial"/>
                <a:sym typeface="Arial"/>
                <a:rtl val="0"/>
              </a:rPr>
              <a:t>Transforming how the world builds software</a:t>
            </a:r>
            <a:r>
              <a:rPr lang="en-US" sz="1800" kern="0" baseline="0" dirty="0">
                <a:solidFill>
                  <a:srgbClr val="FFFFFF"/>
                </a:solidFill>
                <a:latin typeface="Arial"/>
                <a:ea typeface="Arial"/>
                <a:cs typeface="Arial"/>
                <a:sym typeface="Arial"/>
                <a:rtl val="0"/>
              </a:rPr>
              <a:t> </a:t>
            </a:r>
            <a:r>
              <a:rPr lang="en-US" sz="1800" kern="0" dirty="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a:solidFill>
                  <a:srgbClr val="FFFFFF"/>
                </a:solidFill>
                <a:latin typeface="Arial"/>
                <a:ea typeface="Arial"/>
                <a:cs typeface="Arial"/>
                <a:sym typeface="Arial"/>
                <a:rtl val="0"/>
              </a:rPr>
              <a:t>This is our core guiding principle that</a:t>
            </a:r>
            <a:r>
              <a:rPr lang="en-US" sz="1800" kern="0" baseline="0" dirty="0">
                <a:solidFill>
                  <a:srgbClr val="FFFFFF"/>
                </a:solidFill>
                <a:latin typeface="Arial"/>
                <a:ea typeface="Arial"/>
                <a:cs typeface="Arial"/>
                <a:sym typeface="Arial"/>
                <a:rtl val="0"/>
              </a:rPr>
              <a:t> shapes our product and corporate strategy.  Our success today is your success five years from now. With the ever expanding innovation gap between companies stuck with the status quo, and those companies pivoting with new practices and technology gaining the market, staying competitive means transforming at the core of the business, and in today’s world this core is not just the technology that runs the datacenter anymore, rather its the software development loop that cradles the market innovations, and the operations loop which enables innovation to flow freely. Achieving agility in </a:t>
            </a:r>
            <a:r>
              <a:rPr lang="en-US" sz="1800" kern="0" baseline="0" dirty="0" err="1">
                <a:solidFill>
                  <a:srgbClr val="FFFFFF"/>
                </a:solidFill>
                <a:latin typeface="Arial"/>
                <a:ea typeface="Arial"/>
                <a:cs typeface="Arial"/>
                <a:sym typeface="Arial"/>
                <a:rtl val="0"/>
              </a:rPr>
              <a:t>dev</a:t>
            </a:r>
            <a:r>
              <a:rPr lang="en-US" sz="1800" kern="0" baseline="0" dirty="0">
                <a:solidFill>
                  <a:srgbClr val="FFFFFF"/>
                </a:solidFill>
                <a:latin typeface="Arial"/>
                <a:ea typeface="Arial"/>
                <a:cs typeface="Arial"/>
                <a:sym typeface="Arial"/>
                <a:rtl val="0"/>
              </a:rPr>
              <a:t> and ops is the keystone to success in a rapidly growing technology space increasingly dominated by lean startups.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044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Ensuring that you are set up to support new (changing) </a:t>
            </a:r>
            <a:r>
              <a:rPr lang="en-US" dirty="0" err="1"/>
              <a:t>dev</a:t>
            </a:r>
            <a:r>
              <a:rPr lang="en-US" dirty="0"/>
              <a:t> patterns with architectural and operations patterns that support "cloud native"; does your deploy velocity match your build velocity?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5577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Companies cant be agile with all the process and overhead to get anything done.</a:t>
            </a: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0878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a:t>Docker</a:t>
            </a:r>
            <a:r>
              <a:rPr lang="en-US" dirty="0"/>
              <a:t>.  </a:t>
            </a:r>
          </a:p>
          <a:p>
            <a:endParaRPr lang="en-US" dirty="0"/>
          </a:p>
          <a:p>
            <a:r>
              <a:rPr lang="en-US" dirty="0"/>
              <a:t>Being</a:t>
            </a:r>
            <a:r>
              <a:rPr lang="en-US" baseline="0" dirty="0"/>
              <a:t> a modern developer is challenging because it requires constantly updating ones knowledge and skills, but its also so exciting, because never before have we been able to get into the flow with less technical roadblocks.</a:t>
            </a:r>
          </a:p>
          <a:p>
            <a:endParaRPr lang="en-US" baseline="0" dirty="0"/>
          </a:p>
          <a:p>
            <a:r>
              <a:rPr lang="en-US" baseline="0" dirty="0"/>
              <a:t>By the end of today, </a:t>
            </a:r>
            <a:r>
              <a:rPr lang="en-US" baseline="0" dirty="0" err="1"/>
              <a:t>youll</a:t>
            </a:r>
            <a:r>
              <a:rPr lang="en-US" baseline="0" dirty="0"/>
              <a:t> be fluent in all these technologies.</a:t>
            </a:r>
            <a:endParaRPr lang="en-US" dirty="0"/>
          </a:p>
          <a:p>
            <a:endParaRPr lang="en-US" i="1" dirty="0"/>
          </a:p>
          <a:p>
            <a:endParaRPr lang="en-US"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pPr marL="0" marR="0" lvl="0" indent="0" algn="r" defTabSz="457200" rtl="0" eaLnBrk="1" fontAlgn="auto" latinLnBrk="0" hangingPunct="1">
              <a:lnSpc>
                <a:spcPct val="100000"/>
              </a:lnSpc>
              <a:spcBef>
                <a:spcPts val="0"/>
              </a:spcBef>
              <a:spcAft>
                <a:spcPts val="0"/>
              </a:spcAft>
              <a:buClrTx/>
              <a:buSzTx/>
              <a:buFontTx/>
              <a:buNone/>
              <a:tabLst/>
              <a:defRPr/>
            </a:pPr>
            <a:fld id="{9BEDBE90-FDBE-A44D-9062-5A5D1585D5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830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0134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80302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85F17-2845-46B3-A0CE-8937018F0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2B647F-CF35-4772-ABF4-D850425C5D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B213B2-29C6-4D97-BF49-0C9F1ED1E79D}"/>
              </a:ext>
            </a:extLst>
          </p:cNvPr>
          <p:cNvSpPr>
            <a:spLocks noGrp="1"/>
          </p:cNvSpPr>
          <p:nvPr>
            <p:ph type="dt" sz="half" idx="10"/>
          </p:nvPr>
        </p:nvSpPr>
        <p:spPr/>
        <p:txBody>
          <a:bodyPr/>
          <a:lstStyle/>
          <a:p>
            <a:fld id="{98ABB451-815A-49F9-BA63-EECAB383B84B}" type="datetimeFigureOut">
              <a:rPr lang="en-US" smtClean="0"/>
              <a:t>7/11/2019</a:t>
            </a:fld>
            <a:endParaRPr lang="en-US"/>
          </a:p>
        </p:txBody>
      </p:sp>
      <p:sp>
        <p:nvSpPr>
          <p:cNvPr id="5" name="Footer Placeholder 4">
            <a:extLst>
              <a:ext uri="{FF2B5EF4-FFF2-40B4-BE49-F238E27FC236}">
                <a16:creationId xmlns:a16="http://schemas.microsoft.com/office/drawing/2014/main" id="{811D01D1-3ECC-4211-9979-1F5827712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D44C7-5019-4FAD-B644-C7BD0D700D52}"/>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225784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1E3F-F110-4F05-B4A8-70A8FDF8EC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4D144B-0620-4DB1-B3E5-F4571C4566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BE070-1A79-42E0-B75B-CF43EA5AAC36}"/>
              </a:ext>
            </a:extLst>
          </p:cNvPr>
          <p:cNvSpPr>
            <a:spLocks noGrp="1"/>
          </p:cNvSpPr>
          <p:nvPr>
            <p:ph type="dt" sz="half" idx="10"/>
          </p:nvPr>
        </p:nvSpPr>
        <p:spPr/>
        <p:txBody>
          <a:bodyPr/>
          <a:lstStyle/>
          <a:p>
            <a:fld id="{98ABB451-815A-49F9-BA63-EECAB383B84B}" type="datetimeFigureOut">
              <a:rPr lang="en-US" smtClean="0"/>
              <a:t>7/11/2019</a:t>
            </a:fld>
            <a:endParaRPr lang="en-US"/>
          </a:p>
        </p:txBody>
      </p:sp>
      <p:sp>
        <p:nvSpPr>
          <p:cNvPr id="5" name="Footer Placeholder 4">
            <a:extLst>
              <a:ext uri="{FF2B5EF4-FFF2-40B4-BE49-F238E27FC236}">
                <a16:creationId xmlns:a16="http://schemas.microsoft.com/office/drawing/2014/main" id="{FEB5C5DA-3FD3-4A02-B394-851D3B440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FE364-B860-4D2A-BBCF-59C29E371D2C}"/>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18003545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wave bkg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669" y="914400"/>
            <a:ext cx="12190476" cy="5193651"/>
          </a:xfrm>
          <a:prstGeom prst="rect">
            <a:avLst/>
          </a:prstGeom>
        </p:spPr>
      </p:pic>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81412703"/>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1837" y="3005739"/>
            <a:ext cx="6790944" cy="880308"/>
          </a:xfrm>
          <a:prstGeom prst="rect">
            <a:avLst/>
          </a:prstGeom>
        </p:spPr>
      </p:pic>
    </p:spTree>
    <p:extLst>
      <p:ext uri="{BB962C8B-B14F-4D97-AF65-F5344CB8AC3E}">
        <p14:creationId xmlns:p14="http://schemas.microsoft.com/office/powerpoint/2010/main" val="32127398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1837" y="3005739"/>
            <a:ext cx="6790944" cy="880308"/>
          </a:xfrm>
          <a:prstGeom prst="rect">
            <a:avLst/>
          </a:prstGeom>
        </p:spPr>
      </p:pic>
    </p:spTree>
    <p:extLst>
      <p:ext uri="{BB962C8B-B14F-4D97-AF65-F5344CB8AC3E}">
        <p14:creationId xmlns:p14="http://schemas.microsoft.com/office/powerpoint/2010/main" val="1194485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0B126B-7C40-4827-9535-C25B0A4B35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8F2558-7D9C-4147-BA73-DC12DE41095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3916F-0D94-41E9-8021-BB1A6A984F9F}"/>
              </a:ext>
            </a:extLst>
          </p:cNvPr>
          <p:cNvSpPr>
            <a:spLocks noGrp="1"/>
          </p:cNvSpPr>
          <p:nvPr>
            <p:ph type="dt" sz="half" idx="10"/>
          </p:nvPr>
        </p:nvSpPr>
        <p:spPr/>
        <p:txBody>
          <a:bodyPr/>
          <a:lstStyle/>
          <a:p>
            <a:fld id="{98ABB451-815A-49F9-BA63-EECAB383B84B}" type="datetimeFigureOut">
              <a:rPr lang="en-US" smtClean="0"/>
              <a:t>7/11/2019</a:t>
            </a:fld>
            <a:endParaRPr lang="en-US"/>
          </a:p>
        </p:txBody>
      </p:sp>
      <p:sp>
        <p:nvSpPr>
          <p:cNvPr id="5" name="Footer Placeholder 4">
            <a:extLst>
              <a:ext uri="{FF2B5EF4-FFF2-40B4-BE49-F238E27FC236}">
                <a16:creationId xmlns:a16="http://schemas.microsoft.com/office/drawing/2014/main" id="{0AB90381-5D3A-4DD6-BE8B-2B46388BD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F4890-153E-4571-BAE5-AE5DBF3AA916}"/>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925734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 Blank logo">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64330" y="64819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A5A5A5"/>
                </a:solidFill>
                <a:latin typeface="Arial"/>
              </a:rPr>
              <a:pPr algn="ctr">
                <a:buSzPct val="25000"/>
              </a:pPr>
              <a:t>‹#›</a:t>
            </a:fld>
            <a:endParaRPr lang="en-US" sz="1200">
              <a:solidFill>
                <a:srgbClr val="A5A5A5"/>
              </a:solidFill>
              <a:latin typeface="Arial"/>
            </a:endParaRPr>
          </a:p>
        </p:txBody>
      </p:sp>
    </p:spTree>
    <p:extLst>
      <p:ext uri="{BB962C8B-B14F-4D97-AF65-F5344CB8AC3E}">
        <p14:creationId xmlns:p14="http://schemas.microsoft.com/office/powerpoint/2010/main" val="3360140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51628" y="199892"/>
            <a:ext cx="11729237" cy="632593"/>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3733" b="1" i="0" u="none" strike="noStrike" cap="none">
                <a:solidFill>
                  <a:srgbClr val="008774"/>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36" name="Shape 36"/>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7F7F7F"/>
                </a:solidFill>
                <a:latin typeface="Arial"/>
              </a:rPr>
              <a:pPr algn="ctr">
                <a:buSzPct val="25000"/>
              </a:pPr>
              <a:t>‹#›</a:t>
            </a:fld>
            <a:endParaRPr lang="en-US" sz="1200">
              <a:solidFill>
                <a:srgbClr val="7F7F7F"/>
              </a:solidFill>
              <a:latin typeface="Arial"/>
            </a:endParaRPr>
          </a:p>
        </p:txBody>
      </p:sp>
      <p:sp>
        <p:nvSpPr>
          <p:cNvPr id="37" name="Shape 37"/>
          <p:cNvSpPr txBox="1">
            <a:spLocks noGrp="1"/>
          </p:cNvSpPr>
          <p:nvPr>
            <p:ph type="body" idx="1"/>
          </p:nvPr>
        </p:nvSpPr>
        <p:spPr>
          <a:xfrm>
            <a:off x="152400" y="832484"/>
            <a:ext cx="11728451" cy="384753"/>
          </a:xfrm>
          <a:prstGeom prst="rect">
            <a:avLst/>
          </a:prstGeom>
          <a:noFill/>
          <a:ln>
            <a:noFill/>
          </a:ln>
        </p:spPr>
        <p:txBody>
          <a:bodyPr lIns="91425" tIns="91425" rIns="91425" bIns="91425" anchor="t" anchorCtr="0"/>
          <a:lstStyle>
            <a:lvl1pPr marL="0" marR="0" lvl="0" indent="0" algn="l" rtl="0">
              <a:spcBef>
                <a:spcPts val="480"/>
              </a:spcBef>
              <a:buClr>
                <a:srgbClr val="7F7F7F"/>
              </a:buClr>
              <a:buFont typeface="Arial"/>
              <a:buNone/>
              <a:defRPr sz="2400" b="0" i="0" u="none" strike="noStrike" cap="none">
                <a:solidFill>
                  <a:srgbClr val="7F7F7F"/>
                </a:solidFill>
                <a:latin typeface="Arial"/>
                <a:ea typeface="Arial"/>
                <a:cs typeface="Arial"/>
                <a:sym typeface="Arial"/>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25680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 Blank logo">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64330" y="64819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A5A5A5"/>
                </a:solidFill>
                <a:latin typeface="Arial"/>
              </a:rPr>
              <a:pPr algn="ctr">
                <a:buSzPct val="25000"/>
              </a:pPr>
              <a:t>‹#›</a:t>
            </a:fld>
            <a:endParaRPr lang="en-US" sz="1200">
              <a:solidFill>
                <a:srgbClr val="A5A5A5"/>
              </a:solidFill>
              <a:latin typeface="Arial"/>
            </a:endParaRPr>
          </a:p>
        </p:txBody>
      </p:sp>
    </p:spTree>
    <p:extLst>
      <p:ext uri="{BB962C8B-B14F-4D97-AF65-F5344CB8AC3E}">
        <p14:creationId xmlns:p14="http://schemas.microsoft.com/office/powerpoint/2010/main" val="3100026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rtl="0">
              <a:spcBef>
                <a:spcPts val="0"/>
              </a:spcBef>
              <a:buNone/>
              <a:defRPr sz="2400"/>
            </a:lvl2pPr>
            <a:lvl3pPr lvl="2" indent="0" rtl="0">
              <a:spcBef>
                <a:spcPts val="0"/>
              </a:spcBef>
              <a:buNone/>
              <a:defRPr sz="2400"/>
            </a:lvl3pPr>
            <a:lvl4pPr lvl="3" indent="0" rtl="0">
              <a:spcBef>
                <a:spcPts val="0"/>
              </a:spcBef>
              <a:buNone/>
              <a:defRPr sz="2400"/>
            </a:lvl4pPr>
            <a:lvl5pPr lvl="4" indent="0" rtl="0">
              <a:spcBef>
                <a:spcPts val="0"/>
              </a:spcBef>
              <a:buNone/>
              <a:defRPr sz="2400"/>
            </a:lvl5pPr>
            <a:lvl6pPr lvl="5" indent="0" rtl="0">
              <a:spcBef>
                <a:spcPts val="0"/>
              </a:spcBef>
              <a:buNone/>
              <a:defRPr sz="2400"/>
            </a:lvl6pPr>
            <a:lvl7pPr lvl="6" indent="0" rtl="0">
              <a:spcBef>
                <a:spcPts val="0"/>
              </a:spcBef>
              <a:buNone/>
              <a:defRPr sz="2400"/>
            </a:lvl7pPr>
            <a:lvl8pPr lvl="7" indent="0" rtl="0">
              <a:spcBef>
                <a:spcPts val="0"/>
              </a:spcBef>
              <a:buNone/>
              <a:defRPr sz="2400"/>
            </a:lvl8pPr>
            <a:lvl9pPr lvl="8" indent="0" rtl="0">
              <a:spcBef>
                <a:spcPts val="0"/>
              </a:spcBef>
              <a:buNone/>
              <a:defRPr sz="2400"/>
            </a:lvl9pPr>
          </a:lstStyle>
          <a:p>
            <a:endParaRPr/>
          </a:p>
        </p:txBody>
      </p:sp>
      <p:sp>
        <p:nvSpPr>
          <p:cNvPr id="42" name="Shape 42"/>
          <p:cNvSpPr txBox="1">
            <a:spLocks noGrp="1"/>
          </p:cNvSpPr>
          <p:nvPr>
            <p:ph type="body" idx="1"/>
          </p:nvPr>
        </p:nvSpPr>
        <p:spPr>
          <a:xfrm>
            <a:off x="488950" y="1432983"/>
            <a:ext cx="11213999" cy="4510797"/>
          </a:xfrm>
          <a:prstGeom prst="rect">
            <a:avLst/>
          </a:prstGeom>
          <a:noFill/>
          <a:ln>
            <a:noFill/>
          </a:ln>
        </p:spPr>
        <p:txBody>
          <a:bodyPr lIns="91425" tIns="91425" rIns="91425" bIns="91425" anchor="t" anchorCtr="0"/>
          <a:lstStyle>
            <a:lvl1pPr marL="457189" marR="0" lvl="0" indent="-186262" algn="l" rtl="0">
              <a:spcBef>
                <a:spcPts val="1600"/>
              </a:spcBef>
              <a:buClr>
                <a:schemeClr val="lt1"/>
              </a:buClr>
              <a:buSzPct val="100000"/>
              <a:buFont typeface="Noto Sans Symbols"/>
              <a:buChar char="•"/>
              <a:defRPr sz="4267" b="0" i="0" u="none" strike="noStrike" cap="none">
                <a:solidFill>
                  <a:schemeClr val="dk1"/>
                </a:solidFill>
                <a:latin typeface="Calibri"/>
                <a:ea typeface="Calibri"/>
                <a:cs typeface="Calibri"/>
                <a:sym typeface="Calibri"/>
              </a:defRPr>
            </a:lvl1pPr>
            <a:lvl2pPr marL="990575" marR="0" lvl="1" indent="-143930" algn="l" rtl="0">
              <a:spcBef>
                <a:spcPts val="400"/>
              </a:spcBef>
              <a:buClr>
                <a:schemeClr val="lt1"/>
              </a:buClr>
              <a:buSzPct val="100000"/>
              <a:buFont typeface="Verdana"/>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400"/>
              </a:spcBef>
              <a:buClr>
                <a:schemeClr val="lt1"/>
              </a:buClr>
              <a:buSzPct val="100000"/>
              <a:buFont typeface="Verdana"/>
              <a:buChar char="▪"/>
              <a:defRPr sz="3200" b="0" i="0" u="none" strike="noStrike" cap="none">
                <a:solidFill>
                  <a:schemeClr val="dk1"/>
                </a:solidFill>
                <a:latin typeface="Calibri"/>
                <a:ea typeface="Calibri"/>
                <a:cs typeface="Calibri"/>
                <a:sym typeface="Calibri"/>
              </a:defRPr>
            </a:lvl3pPr>
            <a:lvl4pPr marL="2211859" marR="0" lvl="3" indent="-112179" algn="l" rtl="0">
              <a:spcBef>
                <a:spcPts val="400"/>
              </a:spcBef>
              <a:buClr>
                <a:schemeClr val="lt1"/>
              </a:buClr>
              <a:buSzPct val="100000"/>
              <a:buFont typeface="Verdana"/>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400"/>
              </a:spcBef>
              <a:buClr>
                <a:schemeClr val="lt1"/>
              </a:buClr>
              <a:buSzPct val="100000"/>
              <a:buFont typeface="Verdana"/>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58671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ain Page">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51628" y="199892"/>
            <a:ext cx="11729237" cy="632593"/>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3733" b="1" i="0" u="none" strike="noStrike" cap="none">
                <a:solidFill>
                  <a:srgbClr val="008774"/>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45" name="Shape 45"/>
          <p:cNvSpPr txBox="1">
            <a:spLocks noGrp="1"/>
          </p:cNvSpPr>
          <p:nvPr>
            <p:ph type="sldNum" idx="12"/>
          </p:nvPr>
        </p:nvSpPr>
        <p:spPr>
          <a:xfrm>
            <a:off x="64330" y="64819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A5A5A5"/>
                </a:solidFill>
                <a:latin typeface="Arial"/>
              </a:rPr>
              <a:pPr algn="ctr">
                <a:buSzPct val="25000"/>
              </a:pPr>
              <a:t>‹#›</a:t>
            </a:fld>
            <a:endParaRPr lang="en-US" sz="1200">
              <a:solidFill>
                <a:srgbClr val="A5A5A5"/>
              </a:solidFill>
              <a:latin typeface="Arial"/>
            </a:endParaRPr>
          </a:p>
        </p:txBody>
      </p:sp>
      <p:sp>
        <p:nvSpPr>
          <p:cNvPr id="46" name="Shape 46"/>
          <p:cNvSpPr txBox="1">
            <a:spLocks noGrp="1"/>
          </p:cNvSpPr>
          <p:nvPr>
            <p:ph type="body" idx="1"/>
          </p:nvPr>
        </p:nvSpPr>
        <p:spPr>
          <a:xfrm>
            <a:off x="152400" y="832484"/>
            <a:ext cx="11728451" cy="384753"/>
          </a:xfrm>
          <a:prstGeom prst="rect">
            <a:avLst/>
          </a:prstGeom>
          <a:noFill/>
          <a:ln>
            <a:noFill/>
          </a:ln>
        </p:spPr>
        <p:txBody>
          <a:bodyPr lIns="91425" tIns="91425" rIns="91425" bIns="91425" anchor="t" anchorCtr="0"/>
          <a:lstStyle>
            <a:lvl1pPr marL="0" marR="0" lvl="0" indent="0" algn="l" rtl="0">
              <a:spcBef>
                <a:spcPts val="480"/>
              </a:spcBef>
              <a:buClr>
                <a:srgbClr val="7F7F7F"/>
              </a:buClr>
              <a:buFont typeface="Arial"/>
              <a:buNone/>
              <a:defRPr sz="2400" b="0" i="0" u="none" strike="noStrike" cap="none">
                <a:solidFill>
                  <a:srgbClr val="7F7F7F"/>
                </a:solidFill>
                <a:latin typeface="Arial"/>
                <a:ea typeface="Arial"/>
                <a:cs typeface="Arial"/>
                <a:sym typeface="Arial"/>
              </a:defRPr>
            </a:lvl1pPr>
            <a:lvl2pPr marL="990575" marR="0" lvl="1" indent="-143930"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952703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47"/>
        <p:cNvGrpSpPr/>
        <p:nvPr/>
      </p:nvGrpSpPr>
      <p:grpSpPr>
        <a:xfrm>
          <a:off x="0" y="0"/>
          <a:ext cx="0" cy="0"/>
          <a:chOff x="0" y="0"/>
          <a:chExt cx="0" cy="0"/>
        </a:xfrm>
      </p:grpSpPr>
      <p:sp>
        <p:nvSpPr>
          <p:cNvPr id="48" name="Shape 48"/>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900" tIns="60933" rIns="121900" bIns="60933" anchor="ctr" anchorCtr="0">
            <a:noAutofit/>
          </a:bodyPr>
          <a:lstStyle/>
          <a:p>
            <a:pPr algn="ctr" defTabSz="1219170">
              <a:buClr>
                <a:srgbClr val="FFFFFF"/>
              </a:buClr>
              <a:buFont typeface="Arial"/>
              <a:buNone/>
            </a:pPr>
            <a:endParaRPr sz="2400" kern="0">
              <a:solidFill>
                <a:srgbClr val="FFFFFF"/>
              </a:solidFill>
              <a:latin typeface="Arial"/>
              <a:ea typeface="Arial"/>
              <a:cs typeface="Arial"/>
              <a:sym typeface="Arial"/>
            </a:endParaRPr>
          </a:p>
        </p:txBody>
      </p:sp>
      <p:sp>
        <p:nvSpPr>
          <p:cNvPr id="49" name="Shape 49"/>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defTabSz="1219170">
              <a:buClr>
                <a:srgbClr val="FFFFFF"/>
              </a:buClr>
              <a:buFont typeface="Arial"/>
              <a:buNone/>
            </a:pPr>
            <a:endParaRPr sz="2400" kern="0">
              <a:solidFill>
                <a:srgbClr val="FFFFFF"/>
              </a:solidFill>
              <a:latin typeface="Arial"/>
              <a:ea typeface="Arial"/>
              <a:cs typeface="Arial"/>
              <a:sym typeface="Arial"/>
            </a:endParaRPr>
          </a:p>
        </p:txBody>
      </p:sp>
      <p:sp>
        <p:nvSpPr>
          <p:cNvPr id="50" name="Shape 50"/>
          <p:cNvSpPr txBox="1"/>
          <p:nvPr/>
        </p:nvSpPr>
        <p:spPr>
          <a:xfrm flipH="1">
            <a:off x="11404601" y="6695017"/>
            <a:ext cx="711199" cy="165199"/>
          </a:xfrm>
          <a:prstGeom prst="rect">
            <a:avLst/>
          </a:prstGeom>
          <a:noFill/>
          <a:ln>
            <a:noFill/>
          </a:ln>
        </p:spPr>
        <p:txBody>
          <a:bodyPr lIns="0" tIns="0" rIns="0" bIns="0" anchor="t" anchorCtr="0">
            <a:noAutofit/>
          </a:bodyPr>
          <a:lstStyle/>
          <a:p>
            <a:pPr algn="r" defTabSz="1219170">
              <a:buClr>
                <a:srgbClr val="7F7F7F"/>
              </a:buClr>
              <a:buSzPct val="25000"/>
              <a:buFont typeface="Arial"/>
              <a:buNone/>
            </a:pPr>
            <a:fld id="{00000000-1234-1234-1234-123412341234}" type="slidenum">
              <a:rPr lang="en-US" sz="1067" kern="0">
                <a:solidFill>
                  <a:srgbClr val="7F7F7F"/>
                </a:solidFill>
                <a:latin typeface="Arial"/>
                <a:ea typeface="Arial"/>
                <a:cs typeface="Arial"/>
                <a:sym typeface="Arial"/>
              </a:rPr>
              <a:pPr algn="r" defTabSz="1219170">
                <a:buClr>
                  <a:srgbClr val="7F7F7F"/>
                </a:buClr>
                <a:buSzPct val="25000"/>
                <a:buFont typeface="Arial"/>
                <a:buNone/>
              </a:pPr>
              <a:t>‹#›</a:t>
            </a:fld>
            <a:endParaRPr lang="en-US" sz="1067" kern="0">
              <a:solidFill>
                <a:srgbClr val="7F7F7F"/>
              </a:solidFill>
              <a:latin typeface="Arial"/>
              <a:ea typeface="Arial"/>
              <a:cs typeface="Arial"/>
              <a:sym typeface="Arial"/>
            </a:endParaRPr>
          </a:p>
        </p:txBody>
      </p:sp>
      <p:sp>
        <p:nvSpPr>
          <p:cNvPr id="51" name="Shape 51"/>
          <p:cNvSpPr txBox="1"/>
          <p:nvPr/>
        </p:nvSpPr>
        <p:spPr>
          <a:xfrm>
            <a:off x="488949" y="6690783"/>
            <a:ext cx="3033200" cy="133200"/>
          </a:xfrm>
          <a:prstGeom prst="rect">
            <a:avLst/>
          </a:prstGeom>
          <a:noFill/>
          <a:ln>
            <a:noFill/>
          </a:ln>
        </p:spPr>
        <p:txBody>
          <a:bodyPr lIns="0" tIns="0" rIns="0" bIns="0" anchor="t" anchorCtr="0">
            <a:noAutofit/>
          </a:bodyPr>
          <a:lstStyle/>
          <a:p>
            <a:pPr defTabSz="1219170">
              <a:buClr>
                <a:srgbClr val="7F7F7F"/>
              </a:buClr>
              <a:buSzPct val="25000"/>
              <a:buFont typeface="Arial"/>
              <a:buNone/>
            </a:pPr>
            <a:r>
              <a:rPr lang="en-US" sz="800" kern="0">
                <a:solidFill>
                  <a:srgbClr val="7F7F7F"/>
                </a:solidFill>
                <a:latin typeface="Arial"/>
                <a:ea typeface="Arial"/>
                <a:cs typeface="Arial"/>
                <a:sym typeface="Arial"/>
              </a:rPr>
              <a:t>© Copyright 2013 Pivotal. All rights reserved.</a:t>
            </a:r>
          </a:p>
        </p:txBody>
      </p:sp>
      <p:pic>
        <p:nvPicPr>
          <p:cNvPr id="52" name="Shape 52"/>
          <p:cNvPicPr preferRelativeResize="0"/>
          <p:nvPr/>
        </p:nvPicPr>
        <p:blipFill rotWithShape="1">
          <a:blip r:embed="rId2">
            <a:alphaModFix/>
          </a:blip>
          <a:srcRect/>
          <a:stretch/>
        </p:blipFill>
        <p:spPr>
          <a:xfrm>
            <a:off x="10589684" y="6284383"/>
            <a:ext cx="1276397" cy="294400"/>
          </a:xfrm>
          <a:prstGeom prst="rect">
            <a:avLst/>
          </a:prstGeom>
          <a:noFill/>
          <a:ln>
            <a:noFill/>
          </a:ln>
        </p:spPr>
      </p:pic>
    </p:spTree>
    <p:extLst>
      <p:ext uri="{BB962C8B-B14F-4D97-AF65-F5344CB8AC3E}">
        <p14:creationId xmlns:p14="http://schemas.microsoft.com/office/powerpoint/2010/main" val="4232288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88949" y="433916"/>
            <a:ext cx="11214099" cy="613832"/>
          </a:xfrm>
          <a:prstGeom prst="rect">
            <a:avLst/>
          </a:prstGeom>
          <a:noFill/>
          <a:ln>
            <a:noFill/>
          </a:ln>
        </p:spPr>
        <p:txBody>
          <a:bodyPr lIns="91425" tIns="91425" rIns="91425" bIns="91425" anchor="t" anchorCtr="0"/>
          <a:lstStyle>
            <a:lvl1pPr marL="0" marR="0" lvl="0" indent="0" algn="ctr" rtl="0">
              <a:lnSpc>
                <a:spcPct val="90000"/>
              </a:lnSpc>
              <a:spcBef>
                <a:spcPts val="0"/>
              </a:spcBef>
              <a:buClr>
                <a:srgbClr val="00685D"/>
              </a:buClr>
              <a:buFont typeface="Arial"/>
              <a:buNone/>
              <a:defRPr sz="4267" b="0" i="0" u="none" strike="noStrike" cap="none">
                <a:solidFill>
                  <a:srgbClr val="00685D"/>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55" name="Shape 55"/>
          <p:cNvSpPr txBox="1">
            <a:spLocks noGrp="1"/>
          </p:cNvSpPr>
          <p:nvPr>
            <p:ph type="body" idx="1"/>
          </p:nvPr>
        </p:nvSpPr>
        <p:spPr>
          <a:xfrm>
            <a:off x="488951" y="1432983"/>
            <a:ext cx="11214099" cy="4510615"/>
          </a:xfrm>
          <a:prstGeom prst="rect">
            <a:avLst/>
          </a:prstGeom>
          <a:noFill/>
          <a:ln>
            <a:noFill/>
          </a:ln>
        </p:spPr>
        <p:txBody>
          <a:bodyPr lIns="91425" tIns="91425" rIns="91425" bIns="91425" anchor="t" anchorCtr="0"/>
          <a:lstStyle>
            <a:lvl1pPr marL="457189" marR="0" lvl="0" indent="-253994" algn="l" rtl="0">
              <a:spcBef>
                <a:spcPts val="1600"/>
              </a:spcBef>
              <a:buClr>
                <a:srgbClr val="ADC339"/>
              </a:buClr>
              <a:buSzPct val="100000"/>
              <a:buFont typeface="Noto Sans Symbols"/>
              <a:buChar char="•"/>
              <a:defRPr sz="3200" b="0" i="0" u="none" strike="noStrike" cap="none">
                <a:solidFill>
                  <a:schemeClr val="lt2"/>
                </a:solidFill>
                <a:latin typeface="Arial"/>
                <a:ea typeface="Arial"/>
                <a:cs typeface="Arial"/>
                <a:sym typeface="Arial"/>
              </a:defRPr>
            </a:lvl1pPr>
            <a:lvl2pPr marL="990575" marR="0" lvl="1" indent="-211661" algn="l" rtl="0">
              <a:spcBef>
                <a:spcPts val="400"/>
              </a:spcBef>
              <a:buClr>
                <a:srgbClr val="ADC339"/>
              </a:buClr>
              <a:buSzPct val="100000"/>
              <a:buFont typeface="Verdana"/>
              <a:buChar char="–"/>
              <a:defRPr sz="2667" b="0" i="0" u="none" strike="noStrike" cap="none">
                <a:solidFill>
                  <a:schemeClr val="lt2"/>
                </a:solidFill>
                <a:latin typeface="Arial"/>
                <a:ea typeface="Arial"/>
                <a:cs typeface="Arial"/>
                <a:sym typeface="Arial"/>
              </a:defRPr>
            </a:lvl2pPr>
            <a:lvl3pPr marL="1523962" marR="0" lvl="2" indent="-169329" algn="l" rtl="0">
              <a:spcBef>
                <a:spcPts val="400"/>
              </a:spcBef>
              <a:buClr>
                <a:srgbClr val="ADC339"/>
              </a:buClr>
              <a:buSzPct val="100000"/>
              <a:buFont typeface="Verdana"/>
              <a:buChar char="▪"/>
              <a:defRPr sz="2133" b="0" i="0" u="none" strike="noStrike" cap="none">
                <a:solidFill>
                  <a:schemeClr val="lt2"/>
                </a:solidFill>
                <a:latin typeface="Arial"/>
                <a:ea typeface="Arial"/>
                <a:cs typeface="Arial"/>
                <a:sym typeface="Arial"/>
              </a:defRPr>
            </a:lvl3pPr>
            <a:lvl4pPr marL="2211862" marR="0" lvl="3" indent="-281510" algn="l" rtl="0">
              <a:spcBef>
                <a:spcPts val="400"/>
              </a:spcBef>
              <a:buClr>
                <a:srgbClr val="ADC339"/>
              </a:buClr>
              <a:buSzPct val="100000"/>
              <a:buFont typeface="Verdana"/>
              <a:buChar char="—"/>
              <a:defRPr sz="1600" b="0" i="0" u="none" strike="noStrike" cap="none">
                <a:solidFill>
                  <a:schemeClr val="lt2"/>
                </a:solidFill>
                <a:latin typeface="Arial"/>
                <a:ea typeface="Arial"/>
                <a:cs typeface="Arial"/>
                <a:sym typeface="Arial"/>
              </a:defRPr>
            </a:lvl4pPr>
            <a:lvl5pPr marL="2743131" marR="0" lvl="4" indent="-211661" algn="l" rtl="0">
              <a:spcBef>
                <a:spcPts val="400"/>
              </a:spcBef>
              <a:buClr>
                <a:srgbClr val="ADC339"/>
              </a:buClr>
              <a:buSzPct val="100000"/>
              <a:buFont typeface="Verdana"/>
              <a:buChar char="»"/>
              <a:defRPr sz="1467" b="0" i="0" u="none" strike="noStrike" cap="none">
                <a:solidFill>
                  <a:schemeClr val="lt2"/>
                </a:solidFill>
                <a:latin typeface="Arial"/>
                <a:ea typeface="Arial"/>
                <a:cs typeface="Arial"/>
                <a:sym typeface="Arial"/>
              </a:defRPr>
            </a:lvl5pPr>
            <a:lvl6pPr marL="3352716" marR="0" lvl="5"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780080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88949" y="433917"/>
            <a:ext cx="11214099" cy="613831"/>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4267" b="1" i="0" u="none" strike="noStrike" cap="none">
                <a:solidFill>
                  <a:schemeClr val="dk2"/>
                </a:solidFill>
                <a:latin typeface="Arial"/>
                <a:ea typeface="Arial"/>
                <a:cs typeface="Arial"/>
                <a:sym typeface="Arial"/>
              </a:defRPr>
            </a:lvl1pPr>
            <a:lvl2pPr lvl="1" indent="0" rtl="0">
              <a:spcBef>
                <a:spcPts val="0"/>
              </a:spcBef>
              <a:buNone/>
              <a:defRPr sz="2400"/>
            </a:lvl2pPr>
            <a:lvl3pPr lvl="2" indent="0" rtl="0">
              <a:spcBef>
                <a:spcPts val="0"/>
              </a:spcBef>
              <a:buNone/>
              <a:defRPr sz="2400"/>
            </a:lvl3pPr>
            <a:lvl4pPr lvl="3" indent="0" rtl="0">
              <a:spcBef>
                <a:spcPts val="0"/>
              </a:spcBef>
              <a:buNone/>
              <a:defRPr sz="2400"/>
            </a:lvl4pPr>
            <a:lvl5pPr lvl="4" indent="0" rtl="0">
              <a:spcBef>
                <a:spcPts val="0"/>
              </a:spcBef>
              <a:buNone/>
              <a:defRPr sz="2400"/>
            </a:lvl5pPr>
            <a:lvl6pPr lvl="5" indent="0" rtl="0">
              <a:spcBef>
                <a:spcPts val="0"/>
              </a:spcBef>
              <a:buNone/>
              <a:defRPr sz="2400"/>
            </a:lvl6pPr>
            <a:lvl7pPr lvl="6" indent="0" rtl="0">
              <a:spcBef>
                <a:spcPts val="0"/>
              </a:spcBef>
              <a:buNone/>
              <a:defRPr sz="2400"/>
            </a:lvl7pPr>
            <a:lvl8pPr lvl="7" indent="0" rtl="0">
              <a:spcBef>
                <a:spcPts val="0"/>
              </a:spcBef>
              <a:buNone/>
              <a:defRPr sz="2400"/>
            </a:lvl8pPr>
            <a:lvl9pPr lvl="8" indent="0" rtl="0">
              <a:spcBef>
                <a:spcPts val="0"/>
              </a:spcBef>
              <a:buNone/>
              <a:defRPr sz="2400"/>
            </a:lvl9pPr>
          </a:lstStyle>
          <a:p>
            <a:endParaRPr/>
          </a:p>
        </p:txBody>
      </p:sp>
    </p:spTree>
    <p:extLst>
      <p:ext uri="{BB962C8B-B14F-4D97-AF65-F5344CB8AC3E}">
        <p14:creationId xmlns:p14="http://schemas.microsoft.com/office/powerpoint/2010/main" val="506621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59FFB-D248-4ED8-B233-A1D7D8078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117AF-25C4-48F9-A95E-E4D20943C6F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95E6A-05F4-4F5D-A768-F7A0D1005FC8}"/>
              </a:ext>
            </a:extLst>
          </p:cNvPr>
          <p:cNvSpPr>
            <a:spLocks noGrp="1"/>
          </p:cNvSpPr>
          <p:nvPr>
            <p:ph type="dt" sz="half" idx="10"/>
          </p:nvPr>
        </p:nvSpPr>
        <p:spPr/>
        <p:txBody>
          <a:bodyPr/>
          <a:lstStyle/>
          <a:p>
            <a:fld id="{98ABB451-815A-49F9-BA63-EECAB383B84B}" type="datetimeFigureOut">
              <a:rPr lang="en-US" smtClean="0"/>
              <a:t>7/11/2019</a:t>
            </a:fld>
            <a:endParaRPr lang="en-US"/>
          </a:p>
        </p:txBody>
      </p:sp>
      <p:sp>
        <p:nvSpPr>
          <p:cNvPr id="5" name="Footer Placeholder 4">
            <a:extLst>
              <a:ext uri="{FF2B5EF4-FFF2-40B4-BE49-F238E27FC236}">
                <a16:creationId xmlns:a16="http://schemas.microsoft.com/office/drawing/2014/main" id="{E462F7D1-683B-4710-80F7-C9D835B39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4A3E1-B0F7-46FB-A25B-887F54896744}"/>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312186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7F7F7F"/>
                </a:solidFill>
                <a:latin typeface="Arial"/>
              </a:rPr>
              <a:pPr algn="ctr">
                <a:buSzPct val="25000"/>
              </a:pPr>
              <a:t>‹#›</a:t>
            </a:fld>
            <a:endParaRPr lang="en-US" sz="1200">
              <a:solidFill>
                <a:srgbClr val="7F7F7F"/>
              </a:solidFill>
              <a:latin typeface="Arial"/>
            </a:endParaRPr>
          </a:p>
        </p:txBody>
      </p:sp>
    </p:spTree>
    <p:extLst>
      <p:ext uri="{BB962C8B-B14F-4D97-AF65-F5344CB8AC3E}">
        <p14:creationId xmlns:p14="http://schemas.microsoft.com/office/powerpoint/2010/main" val="2408041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51628" y="199892"/>
            <a:ext cx="11729237" cy="632593"/>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3733" b="1" i="0" u="none" strike="noStrike" cap="none">
                <a:solidFill>
                  <a:srgbClr val="008774"/>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62" name="Shape 62"/>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7F7F7F"/>
                </a:solidFill>
                <a:latin typeface="Arial"/>
              </a:rPr>
              <a:pPr algn="ctr">
                <a:buSzPct val="25000"/>
              </a:pPr>
              <a:t>‹#›</a:t>
            </a:fld>
            <a:endParaRPr lang="en-US" sz="1200">
              <a:solidFill>
                <a:srgbClr val="7F7F7F"/>
              </a:solidFill>
              <a:latin typeface="Arial"/>
            </a:endParaRPr>
          </a:p>
        </p:txBody>
      </p:sp>
    </p:spTree>
    <p:extLst>
      <p:ext uri="{BB962C8B-B14F-4D97-AF65-F5344CB8AC3E}">
        <p14:creationId xmlns:p14="http://schemas.microsoft.com/office/powerpoint/2010/main" val="1701508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11404601" y="6695325"/>
            <a:ext cx="711199" cy="169200"/>
          </a:xfrm>
          <a:prstGeom prst="rect">
            <a:avLst/>
          </a:prstGeom>
          <a:noFill/>
          <a:ln>
            <a:noFill/>
          </a:ln>
        </p:spPr>
        <p:txBody>
          <a:bodyPr lIns="91425" tIns="45700" rIns="91425" bIns="45700" anchor="t" anchorCtr="0">
            <a:noAutofit/>
          </a:bodyPr>
          <a:lstStyle>
            <a:lvl1pPr marL="0" marR="0" indent="0" algn="l" rtl="0">
              <a:spcBef>
                <a:spcPts val="0"/>
              </a:spcBef>
              <a:buNone/>
              <a:defRPr sz="2400" b="0" i="0" u="none" strike="noStrike" cap="none" baseline="0">
                <a:solidFill>
                  <a:schemeClr val="dk1"/>
                </a:solidFill>
                <a:latin typeface="Arial"/>
                <a:ea typeface="Arial"/>
                <a:cs typeface="Arial"/>
                <a:sym typeface="Arial"/>
              </a:defRPr>
            </a:lvl1pPr>
          </a:lstStyle>
          <a:p>
            <a:pPr defTabSz="1219170">
              <a:buSzPct val="25000"/>
            </a:pPr>
            <a:fld id="{00000000-1234-1234-1234-123412341234}" type="slidenum">
              <a:rPr lang="en" kern="0" smtClean="0">
                <a:solidFill>
                  <a:srgbClr val="4D4D4D"/>
                </a:solidFill>
                <a:rtl val="0"/>
              </a:rPr>
              <a:pPr defTabSz="1219170">
                <a:buSzPct val="25000"/>
              </a:pPr>
              <a:t>‹#›</a:t>
            </a:fld>
            <a:endParaRPr lang="en" kern="0">
              <a:solidFill>
                <a:srgbClr val="4D4D4D"/>
              </a:solidFill>
              <a:rtl val="0"/>
            </a:endParaRPr>
          </a:p>
        </p:txBody>
      </p:sp>
      <p:sp>
        <p:nvSpPr>
          <p:cNvPr id="11" name="Shape 11"/>
          <p:cNvSpPr txBox="1">
            <a:spLocks noGrp="1"/>
          </p:cNvSpPr>
          <p:nvPr>
            <p:ph type="ctrTitle"/>
          </p:nvPr>
        </p:nvSpPr>
        <p:spPr>
          <a:xfrm>
            <a:off x="1187449" y="1750543"/>
            <a:ext cx="5845600" cy="13420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12" name="Shape 12"/>
          <p:cNvSpPr txBox="1">
            <a:spLocks noGrp="1"/>
          </p:cNvSpPr>
          <p:nvPr>
            <p:ph type="subTitle" idx="1"/>
          </p:nvPr>
        </p:nvSpPr>
        <p:spPr>
          <a:xfrm>
            <a:off x="1187450" y="3511178"/>
            <a:ext cx="8064399" cy="4923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609585" marR="0" indent="0" algn="ctr" rtl="0">
              <a:spcBef>
                <a:spcPts val="640"/>
              </a:spcBef>
              <a:spcAft>
                <a:spcPts val="0"/>
              </a:spcAft>
              <a:buClr>
                <a:srgbClr val="2C95DD"/>
              </a:buClr>
              <a:buFont typeface="Arial"/>
              <a:buNone/>
              <a:defRPr/>
            </a:lvl2pPr>
            <a:lvl3pPr marL="1219170" marR="0" indent="0" algn="ctr" rtl="0">
              <a:spcBef>
                <a:spcPts val="533"/>
              </a:spcBef>
              <a:spcAft>
                <a:spcPts val="0"/>
              </a:spcAft>
              <a:buClr>
                <a:srgbClr val="2C95DD"/>
              </a:buClr>
              <a:buFont typeface="Arial"/>
              <a:buNone/>
              <a:defRPr/>
            </a:lvl3pPr>
            <a:lvl4pPr marL="1828754" marR="0" indent="0" algn="ctr" rtl="0">
              <a:spcBef>
                <a:spcPts val="480"/>
              </a:spcBef>
              <a:spcAft>
                <a:spcPts val="0"/>
              </a:spcAft>
              <a:buClr>
                <a:srgbClr val="2C95DD"/>
              </a:buClr>
              <a:buFont typeface="Arial"/>
              <a:buNone/>
              <a:defRPr/>
            </a:lvl4pPr>
            <a:lvl5pPr marL="2438339" marR="0" indent="0" algn="ctr" rtl="0">
              <a:spcBef>
                <a:spcPts val="480"/>
              </a:spcBef>
              <a:spcAft>
                <a:spcPts val="0"/>
              </a:spcAft>
              <a:buClr>
                <a:srgbClr val="2C95DD"/>
              </a:buClr>
              <a:buFont typeface="Arial"/>
              <a:buNone/>
              <a:defRPr/>
            </a:lvl5pPr>
            <a:lvl6pPr marL="3047924" marR="0" indent="0" algn="ctr" rtl="0">
              <a:spcBef>
                <a:spcPts val="533"/>
              </a:spcBef>
              <a:buClr>
                <a:srgbClr val="ACACAC"/>
              </a:buClr>
              <a:buFont typeface="Arial"/>
              <a:buNone/>
              <a:defRPr/>
            </a:lvl6pPr>
            <a:lvl7pPr marL="3657509" marR="0" indent="0" algn="ctr" rtl="0">
              <a:spcBef>
                <a:spcPts val="533"/>
              </a:spcBef>
              <a:buClr>
                <a:srgbClr val="ACACAC"/>
              </a:buClr>
              <a:buFont typeface="Arial"/>
              <a:buNone/>
              <a:defRPr/>
            </a:lvl7pPr>
            <a:lvl8pPr marL="4267093" marR="0" indent="0" algn="ctr" rtl="0">
              <a:spcBef>
                <a:spcPts val="533"/>
              </a:spcBef>
              <a:buClr>
                <a:srgbClr val="ACACAC"/>
              </a:buClr>
              <a:buFont typeface="Arial"/>
              <a:buNone/>
              <a:defRPr/>
            </a:lvl8pPr>
            <a:lvl9pPr marL="4876678" marR="0" indent="0" algn="ctr" rtl="0">
              <a:spcBef>
                <a:spcPts val="533"/>
              </a:spcBef>
              <a:buClr>
                <a:srgbClr val="ACACAC"/>
              </a:buClr>
              <a:buFont typeface="Arial"/>
              <a:buNone/>
              <a:defRPr/>
            </a:lvl9pPr>
          </a:lstStyle>
          <a:p>
            <a:endParaRPr/>
          </a:p>
        </p:txBody>
      </p:sp>
      <p:sp>
        <p:nvSpPr>
          <p:cNvPr id="13" name="Shape 13"/>
          <p:cNvSpPr txBox="1">
            <a:spLocks noGrp="1"/>
          </p:cNvSpPr>
          <p:nvPr>
            <p:ph type="body" idx="2"/>
          </p:nvPr>
        </p:nvSpPr>
        <p:spPr>
          <a:xfrm>
            <a:off x="1211443" y="4946802"/>
            <a:ext cx="6702000" cy="3691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087052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accent1"/>
              </a:buClr>
              <a:buFont typeface="Noto Symbol"/>
              <a:buChar char="•"/>
              <a:defRPr/>
            </a:lvl1pPr>
            <a:lvl2pPr rtl="0">
              <a:spcBef>
                <a:spcPts val="400"/>
              </a:spcBef>
              <a:buClr>
                <a:schemeClr val="accent1"/>
              </a:buClr>
              <a:buFont typeface="Verdana"/>
              <a:buChar char="–"/>
              <a:defRPr/>
            </a:lvl2pPr>
            <a:lvl3pPr rtl="0">
              <a:spcBef>
                <a:spcPts val="400"/>
              </a:spcBef>
              <a:buClr>
                <a:schemeClr val="accent1"/>
              </a:buClr>
              <a:buFont typeface="Verdana"/>
              <a:buChar char="▪"/>
              <a:defRPr/>
            </a:lvl3pPr>
            <a:lvl4pPr marL="2211861" indent="-281509" rtl="0">
              <a:spcBef>
                <a:spcPts val="400"/>
              </a:spcBef>
              <a:buClr>
                <a:schemeClr val="accent1"/>
              </a:buClr>
              <a:buFont typeface="Verdana"/>
              <a:buChar char="—"/>
              <a:defRPr/>
            </a:lvl4pPr>
            <a:lvl5pPr rtl="0">
              <a:spcBef>
                <a:spcPts val="4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7616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1"/>
            <a:ext cx="12192000" cy="6857999"/>
          </a:xfrm>
          <a:prstGeom prst="rect">
            <a:avLst/>
          </a:prstGeom>
          <a:solidFill>
            <a:srgbClr val="000000"/>
          </a:solidFill>
          <a:ln>
            <a:noFill/>
          </a:ln>
        </p:spPr>
        <p:txBody>
          <a:bodyPr lIns="121900" tIns="60933" rIns="121900" bIns="60933" anchor="ctr" anchorCtr="0">
            <a:noAutofit/>
          </a:bodyPr>
          <a:lstStyle/>
          <a:p>
            <a:pPr algn="ct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28" name="Shape 28"/>
          <p:cNvSpPr txBox="1"/>
          <p:nvPr/>
        </p:nvSpPr>
        <p:spPr>
          <a:xfrm>
            <a:off x="2269067" y="4125385"/>
            <a:ext cx="7585999" cy="594799"/>
          </a:xfrm>
          <a:prstGeom prst="rect">
            <a:avLst/>
          </a:prstGeom>
          <a:noFill/>
          <a:ln>
            <a:noFill/>
          </a:ln>
        </p:spPr>
        <p:txBody>
          <a:bodyPr lIns="121900" tIns="60933" rIns="121900" bIns="60933" anchor="t" anchorCtr="0">
            <a:noAutofit/>
          </a:bodyPr>
          <a:lstStyle/>
          <a:p>
            <a:pPr algn="ctr" defTabSz="1219170">
              <a:buClr>
                <a:srgbClr val="F27C3A"/>
              </a:buClr>
              <a:buSzPct val="25000"/>
              <a:buFont typeface="Arial"/>
              <a:buNone/>
            </a:pPr>
            <a:r>
              <a:rPr lang="en" sz="3000" kern="0">
                <a:solidFill>
                  <a:srgbClr val="F27C3A"/>
                </a:solidFill>
                <a:latin typeface="Arial"/>
                <a:ea typeface="Arial"/>
                <a:cs typeface="Arial"/>
                <a:sym typeface="Arial"/>
                <a:rtl val="0"/>
              </a:rPr>
              <a:t>BUILT FOR THE </a:t>
            </a:r>
            <a:r>
              <a:rPr lang="en" sz="300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2631018" y="2211918"/>
            <a:ext cx="6919199" cy="1680799"/>
          </a:xfrm>
          <a:prstGeom prst="rect">
            <a:avLst/>
          </a:prstGeom>
          <a:noFill/>
          <a:ln>
            <a:noFill/>
          </a:ln>
        </p:spPr>
      </p:pic>
    </p:spTree>
    <p:extLst>
      <p:ext uri="{BB962C8B-B14F-4D97-AF65-F5344CB8AC3E}">
        <p14:creationId xmlns:p14="http://schemas.microsoft.com/office/powerpoint/2010/main" val="931336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32" name="Shape 32"/>
          <p:cNvSpPr txBox="1"/>
          <p:nvPr/>
        </p:nvSpPr>
        <p:spPr>
          <a:xfrm flipH="1">
            <a:off x="11404601" y="6695017"/>
            <a:ext cx="711199" cy="165199"/>
          </a:xfrm>
          <a:prstGeom prst="rect">
            <a:avLst/>
          </a:prstGeom>
          <a:noFill/>
          <a:ln>
            <a:noFill/>
          </a:ln>
        </p:spPr>
        <p:txBody>
          <a:bodyPr lIns="0" tIns="0" rIns="0" bIns="0" anchor="t" anchorCtr="0">
            <a:noAutofit/>
          </a:bodyPr>
          <a:lstStyle/>
          <a:p>
            <a:pPr algn="r" defTabSz="1219170">
              <a:buClr>
                <a:srgbClr val="7F7F7F"/>
              </a:buClr>
              <a:buSzPct val="25000"/>
              <a:buFont typeface="Arial"/>
              <a:buNone/>
            </a:pPr>
            <a:fld id="{00000000-1234-1234-1234-123412341234}" type="slidenum">
              <a:rPr lang="en" sz="1067" kern="0">
                <a:solidFill>
                  <a:srgbClr val="7F7F7F"/>
                </a:solidFill>
                <a:latin typeface="Arial"/>
                <a:ea typeface="Arial"/>
                <a:cs typeface="Arial"/>
                <a:sym typeface="Arial"/>
                <a:rtl val="0"/>
              </a:rPr>
              <a:pPr algn="r" defTabSz="1219170">
                <a:buClr>
                  <a:srgbClr val="7F7F7F"/>
                </a:buClr>
                <a:buSzPct val="25000"/>
                <a:buFont typeface="Arial"/>
                <a:buNone/>
              </a:pPr>
              <a:t>‹#›</a:t>
            </a:fld>
            <a:endParaRPr lang="en" sz="1067" kern="0">
              <a:solidFill>
                <a:srgbClr val="7F7F7F"/>
              </a:solidFill>
              <a:latin typeface="Arial"/>
              <a:ea typeface="Arial"/>
              <a:cs typeface="Arial"/>
              <a:sym typeface="Arial"/>
              <a:rtl val="0"/>
            </a:endParaRPr>
          </a:p>
        </p:txBody>
      </p:sp>
      <p:sp>
        <p:nvSpPr>
          <p:cNvPr id="33" name="Shape 33"/>
          <p:cNvSpPr txBox="1"/>
          <p:nvPr/>
        </p:nvSpPr>
        <p:spPr>
          <a:xfrm>
            <a:off x="488949" y="6690783"/>
            <a:ext cx="3033200" cy="133200"/>
          </a:xfrm>
          <a:prstGeom prst="rect">
            <a:avLst/>
          </a:prstGeom>
          <a:noFill/>
          <a:ln>
            <a:noFill/>
          </a:ln>
        </p:spPr>
        <p:txBody>
          <a:bodyPr lIns="0" tIns="0" rIns="0" bIns="0" anchor="t" anchorCtr="0">
            <a:noAutofit/>
          </a:bodyPr>
          <a:lstStyle/>
          <a:p>
            <a:pPr defTabSz="1219170">
              <a:buClr>
                <a:srgbClr val="7F7F7F"/>
              </a:buClr>
              <a:buSzPct val="25000"/>
              <a:buFont typeface="Arial"/>
              <a:buNone/>
            </a:pPr>
            <a:r>
              <a:rPr lang="en" sz="8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10589685" y="6284383"/>
            <a:ext cx="1276399" cy="294400"/>
          </a:xfrm>
          <a:prstGeom prst="rect">
            <a:avLst/>
          </a:prstGeom>
          <a:noFill/>
          <a:ln>
            <a:noFill/>
          </a:ln>
        </p:spPr>
      </p:pic>
      <p:sp>
        <p:nvSpPr>
          <p:cNvPr id="35" name="Shape 35"/>
          <p:cNvSpPr txBox="1">
            <a:spLocks noGrp="1"/>
          </p:cNvSpPr>
          <p:nvPr>
            <p:ph type="ctrTitle"/>
          </p:nvPr>
        </p:nvSpPr>
        <p:spPr>
          <a:xfrm>
            <a:off x="1187449" y="1750543"/>
            <a:ext cx="5845600" cy="13420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36" name="Shape 36"/>
          <p:cNvSpPr txBox="1">
            <a:spLocks noGrp="1"/>
          </p:cNvSpPr>
          <p:nvPr>
            <p:ph type="subTitle" idx="1"/>
          </p:nvPr>
        </p:nvSpPr>
        <p:spPr>
          <a:xfrm>
            <a:off x="1187450" y="3511178"/>
            <a:ext cx="8064399" cy="4923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609585" marR="0" indent="0" algn="ctr" rtl="0">
              <a:spcBef>
                <a:spcPts val="640"/>
              </a:spcBef>
              <a:spcAft>
                <a:spcPts val="0"/>
              </a:spcAft>
              <a:buClr>
                <a:srgbClr val="2C95DD"/>
              </a:buClr>
              <a:buFont typeface="Arial"/>
              <a:buNone/>
              <a:defRPr/>
            </a:lvl2pPr>
            <a:lvl3pPr marL="1219170" marR="0" indent="0" algn="ctr" rtl="0">
              <a:spcBef>
                <a:spcPts val="533"/>
              </a:spcBef>
              <a:spcAft>
                <a:spcPts val="0"/>
              </a:spcAft>
              <a:buClr>
                <a:srgbClr val="2C95DD"/>
              </a:buClr>
              <a:buFont typeface="Arial"/>
              <a:buNone/>
              <a:defRPr/>
            </a:lvl3pPr>
            <a:lvl4pPr marL="1828754" marR="0" indent="0" algn="ctr" rtl="0">
              <a:spcBef>
                <a:spcPts val="480"/>
              </a:spcBef>
              <a:spcAft>
                <a:spcPts val="0"/>
              </a:spcAft>
              <a:buClr>
                <a:srgbClr val="2C95DD"/>
              </a:buClr>
              <a:buFont typeface="Arial"/>
              <a:buNone/>
              <a:defRPr/>
            </a:lvl4pPr>
            <a:lvl5pPr marL="2438339" marR="0" indent="0" algn="ctr" rtl="0">
              <a:spcBef>
                <a:spcPts val="480"/>
              </a:spcBef>
              <a:spcAft>
                <a:spcPts val="0"/>
              </a:spcAft>
              <a:buClr>
                <a:srgbClr val="2C95DD"/>
              </a:buClr>
              <a:buFont typeface="Arial"/>
              <a:buNone/>
              <a:defRPr/>
            </a:lvl5pPr>
            <a:lvl6pPr marL="3047924" marR="0" indent="0" algn="ctr" rtl="0">
              <a:spcBef>
                <a:spcPts val="533"/>
              </a:spcBef>
              <a:buClr>
                <a:srgbClr val="ACACAC"/>
              </a:buClr>
              <a:buFont typeface="Arial"/>
              <a:buNone/>
              <a:defRPr/>
            </a:lvl6pPr>
            <a:lvl7pPr marL="3657509" marR="0" indent="0" algn="ctr" rtl="0">
              <a:spcBef>
                <a:spcPts val="533"/>
              </a:spcBef>
              <a:buClr>
                <a:srgbClr val="ACACAC"/>
              </a:buClr>
              <a:buFont typeface="Arial"/>
              <a:buNone/>
              <a:defRPr/>
            </a:lvl7pPr>
            <a:lvl8pPr marL="4267093" marR="0" indent="0" algn="ctr" rtl="0">
              <a:spcBef>
                <a:spcPts val="533"/>
              </a:spcBef>
              <a:buClr>
                <a:srgbClr val="ACACAC"/>
              </a:buClr>
              <a:buFont typeface="Arial"/>
              <a:buNone/>
              <a:defRPr/>
            </a:lvl8pPr>
            <a:lvl9pPr marL="4876678" marR="0" indent="0" algn="ctr" rtl="0">
              <a:spcBef>
                <a:spcPts val="533"/>
              </a:spcBef>
              <a:buClr>
                <a:srgbClr val="ACACAC"/>
              </a:buClr>
              <a:buFont typeface="Arial"/>
              <a:buNone/>
              <a:defRPr/>
            </a:lvl9pPr>
          </a:lstStyle>
          <a:p>
            <a:endParaRPr/>
          </a:p>
        </p:txBody>
      </p:sp>
      <p:sp>
        <p:nvSpPr>
          <p:cNvPr id="37" name="Shape 37"/>
          <p:cNvSpPr txBox="1">
            <a:spLocks noGrp="1"/>
          </p:cNvSpPr>
          <p:nvPr>
            <p:ph type="body" idx="2"/>
          </p:nvPr>
        </p:nvSpPr>
        <p:spPr>
          <a:xfrm>
            <a:off x="1211443" y="4946802"/>
            <a:ext cx="6702000" cy="3691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1632698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algn="ct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40" name="Shape 40"/>
          <p:cNvSpPr/>
          <p:nvPr/>
        </p:nvSpPr>
        <p:spPr>
          <a:xfrm>
            <a:off x="0" y="6172200"/>
            <a:ext cx="12192000" cy="514400"/>
          </a:xfrm>
          <a:prstGeom prst="rect">
            <a:avLst/>
          </a:prstGeom>
          <a:solidFill>
            <a:srgbClr val="00685D"/>
          </a:solidFill>
          <a:ln>
            <a:noFill/>
          </a:ln>
        </p:spPr>
        <p:txBody>
          <a:bodyPr lIns="121900" tIns="60933" rIns="121900" bIns="60933" anchor="ctr" anchorCtr="0">
            <a:noAutofit/>
          </a:bodyPr>
          <a:lstStyle/>
          <a:p>
            <a:pP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41" name="Shape 41"/>
          <p:cNvSpPr txBox="1"/>
          <p:nvPr/>
        </p:nvSpPr>
        <p:spPr>
          <a:xfrm flipH="1">
            <a:off x="11404601" y="6695017"/>
            <a:ext cx="711199" cy="165199"/>
          </a:xfrm>
          <a:prstGeom prst="rect">
            <a:avLst/>
          </a:prstGeom>
          <a:noFill/>
          <a:ln>
            <a:noFill/>
          </a:ln>
        </p:spPr>
        <p:txBody>
          <a:bodyPr lIns="0" tIns="0" rIns="0" bIns="0" anchor="t" anchorCtr="0">
            <a:noAutofit/>
          </a:bodyPr>
          <a:lstStyle/>
          <a:p>
            <a:pPr algn="r" defTabSz="1219170">
              <a:buClr>
                <a:srgbClr val="7F7F7F"/>
              </a:buClr>
              <a:buSzPct val="25000"/>
              <a:buFont typeface="Arial"/>
              <a:buNone/>
            </a:pPr>
            <a:fld id="{00000000-1234-1234-1234-123412341234}" type="slidenum">
              <a:rPr lang="en" sz="1067" kern="0">
                <a:solidFill>
                  <a:srgbClr val="7F7F7F"/>
                </a:solidFill>
                <a:latin typeface="Arial"/>
                <a:ea typeface="Arial"/>
                <a:cs typeface="Arial"/>
                <a:sym typeface="Arial"/>
                <a:rtl val="0"/>
              </a:rPr>
              <a:pPr algn="r" defTabSz="1219170">
                <a:buClr>
                  <a:srgbClr val="7F7F7F"/>
                </a:buClr>
                <a:buSzPct val="25000"/>
                <a:buFont typeface="Arial"/>
                <a:buNone/>
              </a:pPr>
              <a:t>‹#›</a:t>
            </a:fld>
            <a:endParaRPr lang="en" sz="1067" kern="0">
              <a:solidFill>
                <a:srgbClr val="7F7F7F"/>
              </a:solidFill>
              <a:latin typeface="Arial"/>
              <a:ea typeface="Arial"/>
              <a:cs typeface="Arial"/>
              <a:sym typeface="Arial"/>
              <a:rtl val="0"/>
            </a:endParaRPr>
          </a:p>
        </p:txBody>
      </p:sp>
      <p:sp>
        <p:nvSpPr>
          <p:cNvPr id="42" name="Shape 42"/>
          <p:cNvSpPr txBox="1"/>
          <p:nvPr/>
        </p:nvSpPr>
        <p:spPr>
          <a:xfrm>
            <a:off x="488949" y="6690783"/>
            <a:ext cx="3033200" cy="133200"/>
          </a:xfrm>
          <a:prstGeom prst="rect">
            <a:avLst/>
          </a:prstGeom>
          <a:noFill/>
          <a:ln>
            <a:noFill/>
          </a:ln>
        </p:spPr>
        <p:txBody>
          <a:bodyPr lIns="0" tIns="0" rIns="0" bIns="0" anchor="t" anchorCtr="0">
            <a:noAutofit/>
          </a:bodyPr>
          <a:lstStyle/>
          <a:p>
            <a:pPr defTabSz="1219170">
              <a:buClr>
                <a:srgbClr val="7F7F7F"/>
              </a:buClr>
              <a:buSzPct val="25000"/>
              <a:buFont typeface="Arial"/>
              <a:buNone/>
            </a:pPr>
            <a:r>
              <a:rPr lang="en" sz="8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10589685" y="6284383"/>
            <a:ext cx="1276399" cy="294400"/>
          </a:xfrm>
          <a:prstGeom prst="rect">
            <a:avLst/>
          </a:prstGeom>
          <a:noFill/>
          <a:ln>
            <a:noFill/>
          </a:ln>
        </p:spPr>
      </p:pic>
      <p:sp>
        <p:nvSpPr>
          <p:cNvPr id="44" name="Shape 44"/>
          <p:cNvSpPr txBox="1">
            <a:spLocks noGrp="1"/>
          </p:cNvSpPr>
          <p:nvPr>
            <p:ph type="ctrTitle"/>
          </p:nvPr>
        </p:nvSpPr>
        <p:spPr>
          <a:xfrm>
            <a:off x="1356783" y="2319907"/>
            <a:ext cx="8064399" cy="8276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45" name="Shape 45"/>
          <p:cNvSpPr txBox="1">
            <a:spLocks noGrp="1"/>
          </p:cNvSpPr>
          <p:nvPr>
            <p:ph type="body" idx="1"/>
          </p:nvPr>
        </p:nvSpPr>
        <p:spPr>
          <a:xfrm>
            <a:off x="1368071" y="3262836"/>
            <a:ext cx="8064399" cy="750400"/>
          </a:xfrm>
          <a:prstGeom prst="rect">
            <a:avLst/>
          </a:prstGeom>
          <a:noFill/>
          <a:ln>
            <a:noFill/>
          </a:ln>
        </p:spPr>
        <p:txBody>
          <a:bodyPr lIns="91425" tIns="91425" rIns="91425" bIns="91425" anchor="t" anchorCtr="0"/>
          <a:lstStyle>
            <a:lvl1pPr rtl="0">
              <a:spcBef>
                <a:spcPts val="1600"/>
              </a:spcBef>
              <a:buClr>
                <a:srgbClr val="1C7B70"/>
              </a:buClr>
              <a:buFont typeface="Arial"/>
              <a:buNone/>
              <a:defRPr/>
            </a:lvl1pPr>
            <a:lvl2pPr rtl="0">
              <a:spcBef>
                <a:spcPts val="4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901909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488950" y="1047749"/>
            <a:ext cx="11213999" cy="4616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
        <p:nvSpPr>
          <p:cNvPr id="55" name="Shape 55"/>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488953" y="1892299"/>
            <a:ext cx="11213999" cy="40511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354702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488950" y="1047749"/>
            <a:ext cx="11213999" cy="4616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
        <p:nvSpPr>
          <p:cNvPr id="59" name="Shape 59"/>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3627126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422735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73D86-CF5A-4668-8A92-8DA002942A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62D828-126D-42D8-A967-60507B99D3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8722B6A-726E-43B1-801F-6FD850F461B1}"/>
              </a:ext>
            </a:extLst>
          </p:cNvPr>
          <p:cNvSpPr>
            <a:spLocks noGrp="1"/>
          </p:cNvSpPr>
          <p:nvPr>
            <p:ph type="dt" sz="half" idx="10"/>
          </p:nvPr>
        </p:nvSpPr>
        <p:spPr/>
        <p:txBody>
          <a:bodyPr/>
          <a:lstStyle/>
          <a:p>
            <a:fld id="{98ABB451-815A-49F9-BA63-EECAB383B84B}" type="datetimeFigureOut">
              <a:rPr lang="en-US" smtClean="0"/>
              <a:t>7/11/2019</a:t>
            </a:fld>
            <a:endParaRPr lang="en-US"/>
          </a:p>
        </p:txBody>
      </p:sp>
      <p:sp>
        <p:nvSpPr>
          <p:cNvPr id="5" name="Footer Placeholder 4">
            <a:extLst>
              <a:ext uri="{FF2B5EF4-FFF2-40B4-BE49-F238E27FC236}">
                <a16:creationId xmlns:a16="http://schemas.microsoft.com/office/drawing/2014/main" id="{4F8CB044-CEE3-4644-B80F-1BAA325323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25874-8A84-4E3E-A43F-5F518CC26A31}"/>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3755786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algn="ct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63" name="Shape 63"/>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defTabSz="1219170">
              <a:buClr>
                <a:srgbClr val="FFFFFF"/>
              </a:buClr>
              <a:buFont typeface="Arial"/>
              <a:buNone/>
            </a:pPr>
            <a:endParaRPr sz="2400" kern="0">
              <a:solidFill>
                <a:srgbClr val="FFFFFF"/>
              </a:solidFill>
              <a:latin typeface="Arial"/>
              <a:ea typeface="Arial"/>
              <a:cs typeface="Arial"/>
              <a:sym typeface="Arial"/>
              <a:rtl val="0"/>
            </a:endParaRPr>
          </a:p>
        </p:txBody>
      </p:sp>
      <p:sp>
        <p:nvSpPr>
          <p:cNvPr id="64" name="Shape 64"/>
          <p:cNvSpPr txBox="1"/>
          <p:nvPr/>
        </p:nvSpPr>
        <p:spPr>
          <a:xfrm flipH="1">
            <a:off x="11404601" y="6695017"/>
            <a:ext cx="711199" cy="165199"/>
          </a:xfrm>
          <a:prstGeom prst="rect">
            <a:avLst/>
          </a:prstGeom>
          <a:noFill/>
          <a:ln>
            <a:noFill/>
          </a:ln>
        </p:spPr>
        <p:txBody>
          <a:bodyPr lIns="0" tIns="0" rIns="0" bIns="0" anchor="t" anchorCtr="0">
            <a:noAutofit/>
          </a:bodyPr>
          <a:lstStyle/>
          <a:p>
            <a:pPr algn="r" defTabSz="1219170">
              <a:buClr>
                <a:srgbClr val="7F7F7F"/>
              </a:buClr>
              <a:buSzPct val="25000"/>
              <a:buFont typeface="Arial"/>
              <a:buNone/>
            </a:pPr>
            <a:fld id="{00000000-1234-1234-1234-123412341234}" type="slidenum">
              <a:rPr lang="en" sz="1067" kern="0">
                <a:solidFill>
                  <a:srgbClr val="7F7F7F"/>
                </a:solidFill>
                <a:latin typeface="Arial"/>
                <a:ea typeface="Arial"/>
                <a:cs typeface="Arial"/>
                <a:sym typeface="Arial"/>
                <a:rtl val="0"/>
              </a:rPr>
              <a:pPr algn="r" defTabSz="1219170">
                <a:buClr>
                  <a:srgbClr val="7F7F7F"/>
                </a:buClr>
                <a:buSzPct val="25000"/>
                <a:buFont typeface="Arial"/>
                <a:buNone/>
              </a:pPr>
              <a:t>‹#›</a:t>
            </a:fld>
            <a:endParaRPr lang="en" sz="1067" kern="0">
              <a:solidFill>
                <a:srgbClr val="7F7F7F"/>
              </a:solidFill>
              <a:latin typeface="Arial"/>
              <a:ea typeface="Arial"/>
              <a:cs typeface="Arial"/>
              <a:sym typeface="Arial"/>
              <a:rtl val="0"/>
            </a:endParaRPr>
          </a:p>
        </p:txBody>
      </p:sp>
      <p:sp>
        <p:nvSpPr>
          <p:cNvPr id="65" name="Shape 65"/>
          <p:cNvSpPr txBox="1"/>
          <p:nvPr/>
        </p:nvSpPr>
        <p:spPr>
          <a:xfrm>
            <a:off x="488949" y="6690783"/>
            <a:ext cx="3033200" cy="133200"/>
          </a:xfrm>
          <a:prstGeom prst="rect">
            <a:avLst/>
          </a:prstGeom>
          <a:noFill/>
          <a:ln>
            <a:noFill/>
          </a:ln>
        </p:spPr>
        <p:txBody>
          <a:bodyPr lIns="0" tIns="0" rIns="0" bIns="0" anchor="t" anchorCtr="0">
            <a:noAutofit/>
          </a:bodyPr>
          <a:lstStyle/>
          <a:p>
            <a:pPr defTabSz="1219170">
              <a:buClr>
                <a:srgbClr val="7F7F7F"/>
              </a:buClr>
              <a:buSzPct val="25000"/>
              <a:buFont typeface="Arial"/>
              <a:buNone/>
            </a:pPr>
            <a:r>
              <a:rPr lang="en" sz="800" kern="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10589685" y="6284383"/>
            <a:ext cx="1276399" cy="294400"/>
          </a:xfrm>
          <a:prstGeom prst="rect">
            <a:avLst/>
          </a:prstGeom>
          <a:noFill/>
          <a:ln>
            <a:noFill/>
          </a:ln>
        </p:spPr>
      </p:pic>
    </p:spTree>
    <p:extLst>
      <p:ext uri="{BB962C8B-B14F-4D97-AF65-F5344CB8AC3E}">
        <p14:creationId xmlns:p14="http://schemas.microsoft.com/office/powerpoint/2010/main" val="30552407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09600" y="274639"/>
            <a:ext cx="10972800" cy="11432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609585" algn="l" rtl="0">
              <a:spcBef>
                <a:spcPts val="0"/>
              </a:spcBef>
              <a:spcAft>
                <a:spcPts val="0"/>
              </a:spcAft>
              <a:defRPr/>
            </a:lvl6pPr>
            <a:lvl7pPr marL="1219170" algn="l" rtl="0">
              <a:spcBef>
                <a:spcPts val="0"/>
              </a:spcBef>
              <a:spcAft>
                <a:spcPts val="0"/>
              </a:spcAft>
              <a:defRPr/>
            </a:lvl7pPr>
            <a:lvl8pPr marL="1828754" algn="l" rtl="0">
              <a:spcBef>
                <a:spcPts val="0"/>
              </a:spcBef>
              <a:spcAft>
                <a:spcPts val="0"/>
              </a:spcAft>
              <a:defRPr/>
            </a:lvl8pPr>
            <a:lvl9pPr marL="2438339" algn="l" rtl="0">
              <a:spcBef>
                <a:spcPts val="0"/>
              </a:spcBef>
              <a:spcAft>
                <a:spcPts val="0"/>
              </a:spcAft>
              <a:defRPr/>
            </a:lvl9pPr>
          </a:lstStyle>
          <a:p>
            <a:endParaRPr/>
          </a:p>
        </p:txBody>
      </p:sp>
      <p:sp>
        <p:nvSpPr>
          <p:cNvPr id="69" name="Shape 69"/>
          <p:cNvSpPr txBox="1">
            <a:spLocks noGrp="1"/>
          </p:cNvSpPr>
          <p:nvPr>
            <p:ph type="body" idx="1"/>
          </p:nvPr>
        </p:nvSpPr>
        <p:spPr>
          <a:xfrm>
            <a:off x="609600" y="1600200"/>
            <a:ext cx="10972800" cy="4526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790734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274639"/>
            <a:ext cx="10972800" cy="11432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609585" algn="l" rtl="0">
              <a:spcBef>
                <a:spcPts val="0"/>
              </a:spcBef>
              <a:spcAft>
                <a:spcPts val="0"/>
              </a:spcAft>
              <a:defRPr/>
            </a:lvl6pPr>
            <a:lvl7pPr marL="1219170" algn="l" rtl="0">
              <a:spcBef>
                <a:spcPts val="0"/>
              </a:spcBef>
              <a:spcAft>
                <a:spcPts val="0"/>
              </a:spcAft>
              <a:defRPr/>
            </a:lvl7pPr>
            <a:lvl8pPr marL="1828754" algn="l" rtl="0">
              <a:spcBef>
                <a:spcPts val="0"/>
              </a:spcBef>
              <a:spcAft>
                <a:spcPts val="0"/>
              </a:spcAft>
              <a:defRPr/>
            </a:lvl8pPr>
            <a:lvl9pPr marL="2438339" algn="l" rtl="0">
              <a:spcBef>
                <a:spcPts val="0"/>
              </a:spcBef>
              <a:spcAft>
                <a:spcPts val="0"/>
              </a:spcAft>
              <a:defRPr/>
            </a:lvl9pPr>
          </a:lstStyle>
          <a:p>
            <a:endParaRPr/>
          </a:p>
        </p:txBody>
      </p:sp>
      <p:sp>
        <p:nvSpPr>
          <p:cNvPr id="72" name="Shape 72"/>
          <p:cNvSpPr txBox="1">
            <a:spLocks noGrp="1"/>
          </p:cNvSpPr>
          <p:nvPr>
            <p:ph type="body" idx="1"/>
          </p:nvPr>
        </p:nvSpPr>
        <p:spPr>
          <a:xfrm>
            <a:off x="609600" y="1600200"/>
            <a:ext cx="10972800" cy="4526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756365" y="1268269"/>
            <a:ext cx="10826000" cy="3463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Tree>
    <p:extLst>
      <p:ext uri="{BB962C8B-B14F-4D97-AF65-F5344CB8AC3E}">
        <p14:creationId xmlns:p14="http://schemas.microsoft.com/office/powerpoint/2010/main" val="42503836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pPr defTabSz="1219170"/>
            <a:fld id="{ADA07C09-8A41-3B46-A636-3955072BBB4F}" type="slidenum">
              <a:rPr lang="en-US" kern="0" smtClean="0">
                <a:solidFill>
                  <a:srgbClr val="FFFFFF">
                    <a:lumMod val="65000"/>
                  </a:srgbClr>
                </a:solidFill>
                <a:ea typeface="Arial"/>
                <a:cs typeface="Arial"/>
                <a:sym typeface="Arial"/>
                <a:rtl val="0"/>
              </a:rPr>
              <a:pPr defTabSz="1219170"/>
              <a:t>‹#›</a:t>
            </a:fld>
            <a:endParaRPr lang="en-US" kern="0">
              <a:solidFill>
                <a:srgbClr val="FFFFFF">
                  <a:lumMod val="65000"/>
                </a:srgbClr>
              </a:solidFill>
              <a:ea typeface="Arial"/>
              <a:cs typeface="Arial"/>
              <a:sym typeface="Arial"/>
              <a:rtl val="0"/>
            </a:endParaRPr>
          </a:p>
        </p:txBody>
      </p:sp>
    </p:spTree>
    <p:extLst>
      <p:ext uri="{BB962C8B-B14F-4D97-AF65-F5344CB8AC3E}">
        <p14:creationId xmlns:p14="http://schemas.microsoft.com/office/powerpoint/2010/main" val="437361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977846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88949" y="433917"/>
            <a:ext cx="11214099" cy="613831"/>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4267" b="1" i="0" u="none" strike="noStrike" cap="none">
                <a:solidFill>
                  <a:schemeClr val="dk2"/>
                </a:solidFill>
                <a:latin typeface="Arial"/>
                <a:ea typeface="Arial"/>
                <a:cs typeface="Arial"/>
                <a:sym typeface="Arial"/>
              </a:defRPr>
            </a:lvl1pPr>
            <a:lvl2pPr lvl="1" indent="0" rtl="0">
              <a:spcBef>
                <a:spcPts val="0"/>
              </a:spcBef>
              <a:buNone/>
              <a:defRPr sz="2400"/>
            </a:lvl2pPr>
            <a:lvl3pPr lvl="2" indent="0" rtl="0">
              <a:spcBef>
                <a:spcPts val="0"/>
              </a:spcBef>
              <a:buNone/>
              <a:defRPr sz="2400"/>
            </a:lvl3pPr>
            <a:lvl4pPr lvl="3" indent="0" rtl="0">
              <a:spcBef>
                <a:spcPts val="0"/>
              </a:spcBef>
              <a:buNone/>
              <a:defRPr sz="2400"/>
            </a:lvl4pPr>
            <a:lvl5pPr lvl="4" indent="0" rtl="0">
              <a:spcBef>
                <a:spcPts val="0"/>
              </a:spcBef>
              <a:buNone/>
              <a:defRPr sz="2400"/>
            </a:lvl5pPr>
            <a:lvl6pPr lvl="5" indent="0" rtl="0">
              <a:spcBef>
                <a:spcPts val="0"/>
              </a:spcBef>
              <a:buNone/>
              <a:defRPr sz="2400"/>
            </a:lvl6pPr>
            <a:lvl7pPr lvl="6" indent="0" rtl="0">
              <a:spcBef>
                <a:spcPts val="0"/>
              </a:spcBef>
              <a:buNone/>
              <a:defRPr sz="2400"/>
            </a:lvl7pPr>
            <a:lvl8pPr lvl="7" indent="0" rtl="0">
              <a:spcBef>
                <a:spcPts val="0"/>
              </a:spcBef>
              <a:buNone/>
              <a:defRPr sz="2400"/>
            </a:lvl8pPr>
            <a:lvl9pPr lvl="8" indent="0" rtl="0">
              <a:spcBef>
                <a:spcPts val="0"/>
              </a:spcBef>
              <a:buNone/>
              <a:defRPr sz="2400"/>
            </a:lvl9pPr>
          </a:lstStyle>
          <a:p>
            <a:endParaRPr/>
          </a:p>
        </p:txBody>
      </p:sp>
    </p:spTree>
    <p:extLst>
      <p:ext uri="{BB962C8B-B14F-4D97-AF65-F5344CB8AC3E}">
        <p14:creationId xmlns:p14="http://schemas.microsoft.com/office/powerpoint/2010/main" val="37341902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321005"/>
            <a:ext cx="10515600" cy="2215991"/>
          </a:xfrm>
          <a:prstGeom prst="rect">
            <a:avLst/>
          </a:prstGeom>
        </p:spPr>
        <p:txBody>
          <a:bodyPr lIns="0" tIns="0" rIns="0" bIns="0" anchor="ctr" anchorCtr="0">
            <a:spAutoFit/>
          </a:bodyPr>
          <a:lstStyle>
            <a:lvl1pPr>
              <a:defRPr sz="72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16493055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 Blank logo">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64330" y="64819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A5A5A5"/>
                </a:solidFill>
              </a:rPr>
              <a:pPr algn="ctr">
                <a:buSzPct val="25000"/>
              </a:pPr>
              <a:t>‹#›</a:t>
            </a:fld>
            <a:endParaRPr lang="en-US" sz="1200">
              <a:solidFill>
                <a:srgbClr val="A5A5A5"/>
              </a:solidFill>
            </a:endParaRPr>
          </a:p>
        </p:txBody>
      </p:sp>
    </p:spTree>
    <p:extLst>
      <p:ext uri="{BB962C8B-B14F-4D97-AF65-F5344CB8AC3E}">
        <p14:creationId xmlns:p14="http://schemas.microsoft.com/office/powerpoint/2010/main" val="1050923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5867" b="0" i="0" u="none" strike="noStrike" cap="none">
                <a:solidFill>
                  <a:schemeClr val="dk1"/>
                </a:solidFill>
                <a:latin typeface="Calibri"/>
                <a:ea typeface="Calibri"/>
                <a:cs typeface="Calibri"/>
                <a:sym typeface="Calibri"/>
              </a:defRPr>
            </a:lvl1pPr>
            <a:lvl2pPr lvl="1" indent="0" rtl="0">
              <a:spcBef>
                <a:spcPts val="0"/>
              </a:spcBef>
              <a:buNone/>
              <a:defRPr sz="2400"/>
            </a:lvl2pPr>
            <a:lvl3pPr lvl="2" indent="0" rtl="0">
              <a:spcBef>
                <a:spcPts val="0"/>
              </a:spcBef>
              <a:buNone/>
              <a:defRPr sz="2400"/>
            </a:lvl3pPr>
            <a:lvl4pPr lvl="3" indent="0" rtl="0">
              <a:spcBef>
                <a:spcPts val="0"/>
              </a:spcBef>
              <a:buNone/>
              <a:defRPr sz="2400"/>
            </a:lvl4pPr>
            <a:lvl5pPr lvl="4" indent="0" rtl="0">
              <a:spcBef>
                <a:spcPts val="0"/>
              </a:spcBef>
              <a:buNone/>
              <a:defRPr sz="2400"/>
            </a:lvl5pPr>
            <a:lvl6pPr lvl="5" indent="0" rtl="0">
              <a:spcBef>
                <a:spcPts val="0"/>
              </a:spcBef>
              <a:buNone/>
              <a:defRPr sz="2400"/>
            </a:lvl6pPr>
            <a:lvl7pPr lvl="6" indent="0" rtl="0">
              <a:spcBef>
                <a:spcPts val="0"/>
              </a:spcBef>
              <a:buNone/>
              <a:defRPr sz="2400"/>
            </a:lvl7pPr>
            <a:lvl8pPr lvl="7" indent="0" rtl="0">
              <a:spcBef>
                <a:spcPts val="0"/>
              </a:spcBef>
              <a:buNone/>
              <a:defRPr sz="2400"/>
            </a:lvl8pPr>
            <a:lvl9pPr lvl="8" indent="0" rtl="0">
              <a:spcBef>
                <a:spcPts val="0"/>
              </a:spcBef>
              <a:buNone/>
              <a:defRPr sz="2400"/>
            </a:lvl9pPr>
          </a:lstStyle>
          <a:p>
            <a:endParaRPr/>
          </a:p>
        </p:txBody>
      </p:sp>
      <p:sp>
        <p:nvSpPr>
          <p:cNvPr id="42" name="Shape 42"/>
          <p:cNvSpPr txBox="1">
            <a:spLocks noGrp="1"/>
          </p:cNvSpPr>
          <p:nvPr>
            <p:ph type="body" idx="1"/>
          </p:nvPr>
        </p:nvSpPr>
        <p:spPr>
          <a:xfrm>
            <a:off x="488950" y="1432983"/>
            <a:ext cx="11213999" cy="4510797"/>
          </a:xfrm>
          <a:prstGeom prst="rect">
            <a:avLst/>
          </a:prstGeom>
          <a:noFill/>
          <a:ln>
            <a:noFill/>
          </a:ln>
        </p:spPr>
        <p:txBody>
          <a:bodyPr lIns="91425" tIns="91425" rIns="91425" bIns="91425" anchor="t" anchorCtr="0"/>
          <a:lstStyle>
            <a:lvl1pPr marL="457189" marR="0" lvl="0" indent="-186262" algn="l" rtl="0">
              <a:spcBef>
                <a:spcPts val="1600"/>
              </a:spcBef>
              <a:buClr>
                <a:schemeClr val="lt1"/>
              </a:buClr>
              <a:buSzPct val="100000"/>
              <a:buFont typeface="Noto Sans Symbols"/>
              <a:buChar char="•"/>
              <a:defRPr sz="4267" b="0" i="0" u="none" strike="noStrike" cap="none">
                <a:solidFill>
                  <a:schemeClr val="dk1"/>
                </a:solidFill>
                <a:latin typeface="Calibri"/>
                <a:ea typeface="Calibri"/>
                <a:cs typeface="Calibri"/>
                <a:sym typeface="Calibri"/>
              </a:defRPr>
            </a:lvl1pPr>
            <a:lvl2pPr marL="990575" marR="0" lvl="1" indent="-143930" algn="l" rtl="0">
              <a:spcBef>
                <a:spcPts val="400"/>
              </a:spcBef>
              <a:buClr>
                <a:schemeClr val="lt1"/>
              </a:buClr>
              <a:buSzPct val="100000"/>
              <a:buFont typeface="Verdana"/>
              <a:buChar char="–"/>
              <a:defRPr sz="3733" b="0" i="0" u="none" strike="noStrike" cap="none">
                <a:solidFill>
                  <a:schemeClr val="dk1"/>
                </a:solidFill>
                <a:latin typeface="Calibri"/>
                <a:ea typeface="Calibri"/>
                <a:cs typeface="Calibri"/>
                <a:sym typeface="Calibri"/>
              </a:defRPr>
            </a:lvl2pPr>
            <a:lvl3pPr marL="1523962" marR="0" lvl="2" indent="-101597" algn="l" rtl="0">
              <a:spcBef>
                <a:spcPts val="400"/>
              </a:spcBef>
              <a:buClr>
                <a:schemeClr val="lt1"/>
              </a:buClr>
              <a:buSzPct val="100000"/>
              <a:buFont typeface="Verdana"/>
              <a:buChar char="▪"/>
              <a:defRPr sz="3200" b="0" i="0" u="none" strike="noStrike" cap="none">
                <a:solidFill>
                  <a:schemeClr val="dk1"/>
                </a:solidFill>
                <a:latin typeface="Calibri"/>
                <a:ea typeface="Calibri"/>
                <a:cs typeface="Calibri"/>
                <a:sym typeface="Calibri"/>
              </a:defRPr>
            </a:lvl3pPr>
            <a:lvl4pPr marL="2211859" marR="0" lvl="3" indent="-112179" algn="l" rtl="0">
              <a:spcBef>
                <a:spcPts val="400"/>
              </a:spcBef>
              <a:buClr>
                <a:schemeClr val="lt1"/>
              </a:buClr>
              <a:buSzPct val="100000"/>
              <a:buFont typeface="Verdana"/>
              <a:buChar char="—"/>
              <a:defRPr sz="2667" b="0" i="0" u="none" strike="noStrike" cap="none">
                <a:solidFill>
                  <a:schemeClr val="dk1"/>
                </a:solidFill>
                <a:latin typeface="Calibri"/>
                <a:ea typeface="Calibri"/>
                <a:cs typeface="Calibri"/>
                <a:sym typeface="Calibri"/>
              </a:defRPr>
            </a:lvl4pPr>
            <a:lvl5pPr marL="2743131" marR="0" lvl="4" indent="-135463" algn="l" rtl="0">
              <a:spcBef>
                <a:spcPts val="400"/>
              </a:spcBef>
              <a:buClr>
                <a:schemeClr val="lt1"/>
              </a:buClr>
              <a:buSzPct val="100000"/>
              <a:buFont typeface="Verdana"/>
              <a:buChar char="»"/>
              <a:defRPr sz="2667" b="0" i="0" u="none" strike="noStrike" cap="none">
                <a:solidFill>
                  <a:schemeClr val="dk1"/>
                </a:solidFill>
                <a:latin typeface="Calibri"/>
                <a:ea typeface="Calibri"/>
                <a:cs typeface="Calibri"/>
                <a:sym typeface="Calibri"/>
              </a:defRPr>
            </a:lvl5pPr>
            <a:lvl6pPr marL="3352716" marR="0" lvl="5"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35463" algn="l" rtl="0">
              <a:spcBef>
                <a:spcPts val="0"/>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463192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88949" y="433917"/>
            <a:ext cx="11214099" cy="613831"/>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4267" b="1" i="0" u="none" strike="noStrike" cap="none">
                <a:solidFill>
                  <a:schemeClr val="dk2"/>
                </a:solidFill>
                <a:latin typeface="Arial"/>
                <a:ea typeface="Arial"/>
                <a:cs typeface="Arial"/>
                <a:sym typeface="Arial"/>
              </a:defRPr>
            </a:lvl1pPr>
            <a:lvl2pPr lvl="1" indent="0" rtl="0">
              <a:spcBef>
                <a:spcPts val="0"/>
              </a:spcBef>
              <a:buNone/>
              <a:defRPr sz="2400"/>
            </a:lvl2pPr>
            <a:lvl3pPr lvl="2" indent="0" rtl="0">
              <a:spcBef>
                <a:spcPts val="0"/>
              </a:spcBef>
              <a:buNone/>
              <a:defRPr sz="2400"/>
            </a:lvl3pPr>
            <a:lvl4pPr lvl="3" indent="0" rtl="0">
              <a:spcBef>
                <a:spcPts val="0"/>
              </a:spcBef>
              <a:buNone/>
              <a:defRPr sz="2400"/>
            </a:lvl4pPr>
            <a:lvl5pPr lvl="4" indent="0" rtl="0">
              <a:spcBef>
                <a:spcPts val="0"/>
              </a:spcBef>
              <a:buNone/>
              <a:defRPr sz="2400"/>
            </a:lvl5pPr>
            <a:lvl6pPr lvl="5" indent="0" rtl="0">
              <a:spcBef>
                <a:spcPts val="0"/>
              </a:spcBef>
              <a:buNone/>
              <a:defRPr sz="2400"/>
            </a:lvl6pPr>
            <a:lvl7pPr lvl="6" indent="0" rtl="0">
              <a:spcBef>
                <a:spcPts val="0"/>
              </a:spcBef>
              <a:buNone/>
              <a:defRPr sz="2400"/>
            </a:lvl7pPr>
            <a:lvl8pPr lvl="7" indent="0" rtl="0">
              <a:spcBef>
                <a:spcPts val="0"/>
              </a:spcBef>
              <a:buNone/>
              <a:defRPr sz="2400"/>
            </a:lvl8pPr>
            <a:lvl9pPr lvl="8" indent="0" rtl="0">
              <a:spcBef>
                <a:spcPts val="0"/>
              </a:spcBef>
              <a:buNone/>
              <a:defRPr sz="2400"/>
            </a:lvl9pPr>
          </a:lstStyle>
          <a:p>
            <a:endParaRPr/>
          </a:p>
        </p:txBody>
      </p:sp>
    </p:spTree>
    <p:extLst>
      <p:ext uri="{BB962C8B-B14F-4D97-AF65-F5344CB8AC3E}">
        <p14:creationId xmlns:p14="http://schemas.microsoft.com/office/powerpoint/2010/main" val="508401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D54D5-4BFB-44D2-BE11-466A9836EF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00938-13F0-45A6-8A80-B32ED3EA84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BFDEF-6F4D-44EF-B806-8CA391DD09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5BE710-30B0-49FE-AF1F-8336E0A7FD49}"/>
              </a:ext>
            </a:extLst>
          </p:cNvPr>
          <p:cNvSpPr>
            <a:spLocks noGrp="1"/>
          </p:cNvSpPr>
          <p:nvPr>
            <p:ph type="dt" sz="half" idx="10"/>
          </p:nvPr>
        </p:nvSpPr>
        <p:spPr/>
        <p:txBody>
          <a:bodyPr/>
          <a:lstStyle/>
          <a:p>
            <a:fld id="{98ABB451-815A-49F9-BA63-EECAB383B84B}" type="datetimeFigureOut">
              <a:rPr lang="en-US" smtClean="0"/>
              <a:t>7/11/2019</a:t>
            </a:fld>
            <a:endParaRPr lang="en-US"/>
          </a:p>
        </p:txBody>
      </p:sp>
      <p:sp>
        <p:nvSpPr>
          <p:cNvPr id="6" name="Footer Placeholder 5">
            <a:extLst>
              <a:ext uri="{FF2B5EF4-FFF2-40B4-BE49-F238E27FC236}">
                <a16:creationId xmlns:a16="http://schemas.microsoft.com/office/drawing/2014/main" id="{748D6074-889A-45B6-91A5-0FA10CAA2F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C203B-A05C-4416-878E-4396C6472735}"/>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31780578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7F7F7F"/>
                </a:solidFill>
              </a:rPr>
              <a:pPr algn="ctr">
                <a:buSzPct val="25000"/>
              </a:pPr>
              <a:t>‹#›</a:t>
            </a:fld>
            <a:endParaRPr lang="en-US" sz="1200">
              <a:solidFill>
                <a:srgbClr val="7F7F7F"/>
              </a:solidFill>
            </a:endParaRPr>
          </a:p>
        </p:txBody>
      </p:sp>
    </p:spTree>
    <p:extLst>
      <p:ext uri="{BB962C8B-B14F-4D97-AF65-F5344CB8AC3E}">
        <p14:creationId xmlns:p14="http://schemas.microsoft.com/office/powerpoint/2010/main" val="21519123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51628" y="199892"/>
            <a:ext cx="11729237" cy="632593"/>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3733" b="1" i="0" u="none" strike="noStrike" cap="none">
                <a:solidFill>
                  <a:srgbClr val="008774"/>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62" name="Shape 62"/>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1200">
                <a:solidFill>
                  <a:srgbClr val="7F7F7F"/>
                </a:solidFill>
              </a:rPr>
              <a:pPr algn="ctr">
                <a:buSzPct val="25000"/>
              </a:pPr>
              <a:t>‹#›</a:t>
            </a:fld>
            <a:endParaRPr lang="en-US" sz="1200">
              <a:solidFill>
                <a:srgbClr val="7F7F7F"/>
              </a:solidFill>
            </a:endParaRPr>
          </a:p>
        </p:txBody>
      </p:sp>
    </p:spTree>
    <p:extLst>
      <p:ext uri="{BB962C8B-B14F-4D97-AF65-F5344CB8AC3E}">
        <p14:creationId xmlns:p14="http://schemas.microsoft.com/office/powerpoint/2010/main" val="3322745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8397458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547689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l">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52400" y="832485"/>
            <a:ext cx="11728451" cy="384753"/>
          </a:xfrm>
          <a:prstGeom prst="rect">
            <a:avLst/>
          </a:prstGeom>
        </p:spPr>
        <p:txBody>
          <a:bodyPr vert="horz"/>
          <a:lstStyle>
            <a:lvl1pPr marL="0" indent="0">
              <a:buNone/>
              <a:defRPr sz="24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15994302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3746924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r">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1973150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l">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52400" y="832485"/>
            <a:ext cx="11728451" cy="384753"/>
          </a:xfrm>
          <a:prstGeom prst="rect">
            <a:avLst/>
          </a:prstGeom>
        </p:spPr>
        <p:txBody>
          <a:bodyPr vert="horz"/>
          <a:lstStyle>
            <a:lvl1pPr marL="0" indent="0">
              <a:buNone/>
              <a:defRPr sz="24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35942264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5617338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l">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
        <p:nvSpPr>
          <p:cNvPr id="13" name="Text Placeholder 12"/>
          <p:cNvSpPr>
            <a:spLocks noGrp="1"/>
          </p:cNvSpPr>
          <p:nvPr>
            <p:ph type="body" sz="quarter" idx="13"/>
          </p:nvPr>
        </p:nvSpPr>
        <p:spPr>
          <a:xfrm>
            <a:off x="152400" y="832485"/>
            <a:ext cx="11728451" cy="384753"/>
          </a:xfrm>
          <a:prstGeom prst="rect">
            <a:avLst/>
          </a:prstGeom>
        </p:spPr>
        <p:txBody>
          <a:bodyPr vert="horz"/>
          <a:lstStyle>
            <a:lvl1pPr marL="0" indent="0">
              <a:buNone/>
              <a:defRPr sz="24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1950513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EAA90-5868-4D9C-8197-0DDAA761BA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83BBA6-73E9-4791-9125-D7C15F179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7E46170-F62E-4DD6-B3E4-E26B5F5121D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5006FD-5D4E-4D10-A7E1-60BED90248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E5A775-8107-45A1-8B7C-21555ED9C6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EDA78C-C73F-42C9-9792-3457EE8B15A3}"/>
              </a:ext>
            </a:extLst>
          </p:cNvPr>
          <p:cNvSpPr>
            <a:spLocks noGrp="1"/>
          </p:cNvSpPr>
          <p:nvPr>
            <p:ph type="dt" sz="half" idx="10"/>
          </p:nvPr>
        </p:nvSpPr>
        <p:spPr/>
        <p:txBody>
          <a:bodyPr/>
          <a:lstStyle/>
          <a:p>
            <a:fld id="{98ABB451-815A-49F9-BA63-EECAB383B84B}" type="datetimeFigureOut">
              <a:rPr lang="en-US" smtClean="0"/>
              <a:t>7/11/2019</a:t>
            </a:fld>
            <a:endParaRPr lang="en-US"/>
          </a:p>
        </p:txBody>
      </p:sp>
      <p:sp>
        <p:nvSpPr>
          <p:cNvPr id="8" name="Footer Placeholder 7">
            <a:extLst>
              <a:ext uri="{FF2B5EF4-FFF2-40B4-BE49-F238E27FC236}">
                <a16:creationId xmlns:a16="http://schemas.microsoft.com/office/drawing/2014/main" id="{C4A9EFBB-2049-4DB9-9CDD-88F809925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782EF4-E9D8-4579-8721-6113E8F06316}"/>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500385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Tree>
    <p:extLst>
      <p:ext uri="{BB962C8B-B14F-4D97-AF65-F5344CB8AC3E}">
        <p14:creationId xmlns:p14="http://schemas.microsoft.com/office/powerpoint/2010/main" val="30329099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r">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dirty="0"/>
          </a:p>
        </p:txBody>
      </p:sp>
    </p:spTree>
    <p:extLst>
      <p:ext uri="{BB962C8B-B14F-4D97-AF65-F5344CB8AC3E}">
        <p14:creationId xmlns:p14="http://schemas.microsoft.com/office/powerpoint/2010/main" val="16930718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marL="0" marR="0" lvl="0" indent="0" algn="ctr"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488949" y="6690783"/>
            <a:ext cx="3033200" cy="1332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10589685" y="6284383"/>
            <a:ext cx="1276399" cy="294400"/>
          </a:xfrm>
          <a:prstGeom prst="rect">
            <a:avLst/>
          </a:prstGeom>
          <a:noFill/>
          <a:ln>
            <a:noFill/>
          </a:ln>
        </p:spPr>
      </p:pic>
    </p:spTree>
    <p:extLst>
      <p:ext uri="{BB962C8B-B14F-4D97-AF65-F5344CB8AC3E}">
        <p14:creationId xmlns:p14="http://schemas.microsoft.com/office/powerpoint/2010/main" val="3298092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Shape 29"/>
        <p:cNvGrpSpPr/>
        <p:nvPr/>
      </p:nvGrpSpPr>
      <p:grpSpPr>
        <a:xfrm>
          <a:off x="0" y="0"/>
          <a:ext cx="0" cy="0"/>
          <a:chOff x="0" y="0"/>
          <a:chExt cx="0" cy="0"/>
        </a:xfrm>
      </p:grpSpPr>
      <p:sp>
        <p:nvSpPr>
          <p:cNvPr id="31" name="Shape 31"/>
          <p:cNvSpPr/>
          <p:nvPr/>
        </p:nvSpPr>
        <p:spPr>
          <a:xfrm>
            <a:off x="0" y="1"/>
            <a:ext cx="12192000" cy="71999"/>
          </a:xfrm>
          <a:prstGeom prst="rect">
            <a:avLst/>
          </a:prstGeom>
          <a:solidFill>
            <a:srgbClr val="008774"/>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a:solidFill>
                <a:schemeClr val="lt1"/>
              </a:solidFill>
              <a:latin typeface="Arial"/>
              <a:ea typeface="Arial"/>
              <a:cs typeface="Arial"/>
              <a:sym typeface="Arial"/>
            </a:endParaRPr>
          </a:p>
        </p:txBody>
      </p:sp>
      <p:pic>
        <p:nvPicPr>
          <p:cNvPr id="32" name="Shape 3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373" y="6473435"/>
            <a:ext cx="975199" cy="228400"/>
          </a:xfrm>
          <a:prstGeom prst="rect">
            <a:avLst/>
          </a:prstGeom>
          <a:noFill/>
          <a:ln>
            <a:noFill/>
          </a:ln>
        </p:spPr>
      </p:pic>
      <p:sp>
        <p:nvSpPr>
          <p:cNvPr id="34" name="Shape 34"/>
          <p:cNvSpPr txBox="1">
            <a:spLocks noGrp="1"/>
          </p:cNvSpPr>
          <p:nvPr>
            <p:ph type="title"/>
          </p:nvPr>
        </p:nvSpPr>
        <p:spPr>
          <a:xfrm>
            <a:off x="144495" y="226067"/>
            <a:ext cx="12047599" cy="722800"/>
          </a:xfrm>
          <a:prstGeom prst="rect">
            <a:avLst/>
          </a:prstGeom>
          <a:noFill/>
          <a:ln>
            <a:noFill/>
          </a:ln>
        </p:spPr>
        <p:txBody>
          <a:bodyPr lIns="91425" tIns="91425" rIns="91425" bIns="91425" anchor="ctr" anchorCtr="0"/>
          <a:lstStyle>
            <a:lvl1pPr lvl="0" rtl="0">
              <a:spcBef>
                <a:spcPts val="0"/>
              </a:spcBef>
              <a:buNone/>
              <a:defRPr sz="3733" b="1">
                <a:solidFill>
                  <a:schemeClr val="accen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sp>
        <p:nvSpPr>
          <p:cNvPr id="35" name="Shape 35"/>
          <p:cNvSpPr txBox="1">
            <a:spLocks noGrp="1"/>
          </p:cNvSpPr>
          <p:nvPr>
            <p:ph type="body" idx="2"/>
          </p:nvPr>
        </p:nvSpPr>
        <p:spPr>
          <a:xfrm>
            <a:off x="256806" y="1619167"/>
            <a:ext cx="11635655" cy="4308000"/>
          </a:xfrm>
          <a:prstGeom prst="rect">
            <a:avLst/>
          </a:prstGeom>
          <a:noFill/>
          <a:ln>
            <a:noFill/>
          </a:ln>
        </p:spPr>
        <p:txBody>
          <a:bodyPr lIns="91425" tIns="91425" rIns="91425" bIns="91425" anchor="t" anchorCtr="0">
            <a:normAutofit/>
          </a:bodyPr>
          <a:lstStyle>
            <a:lvl1pPr lvl="0" rtl="0">
              <a:spcBef>
                <a:spcPts val="0"/>
              </a:spcBef>
              <a:buClr>
                <a:schemeClr val="dk2"/>
              </a:buClr>
              <a:buSzPct val="100000"/>
              <a:buChar char="●"/>
              <a:defRPr sz="32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a:spcBef>
                <a:spcPts val="0"/>
              </a:spcBef>
              <a:buClr>
                <a:schemeClr val="dk2"/>
              </a:buClr>
              <a:buChar char="■"/>
              <a:defRPr>
                <a:solidFill>
                  <a:schemeClr val="dk2"/>
                </a:solidFill>
              </a:defRPr>
            </a:lvl9pPr>
          </a:lstStyle>
          <a:p>
            <a:endParaRPr dirty="0"/>
          </a:p>
        </p:txBody>
      </p:sp>
    </p:spTree>
    <p:extLst>
      <p:ext uri="{BB962C8B-B14F-4D97-AF65-F5344CB8AC3E}">
        <p14:creationId xmlns:p14="http://schemas.microsoft.com/office/powerpoint/2010/main" val="38700768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 Blank logo">
    <p:spTree>
      <p:nvGrpSpPr>
        <p:cNvPr id="1" name="Shape 19"/>
        <p:cNvGrpSpPr/>
        <p:nvPr/>
      </p:nvGrpSpPr>
      <p:grpSpPr>
        <a:xfrm>
          <a:off x="0" y="0"/>
          <a:ext cx="0" cy="0"/>
          <a:chOff x="0" y="0"/>
          <a:chExt cx="0" cy="0"/>
        </a:xfrm>
      </p:grpSpPr>
      <p:sp>
        <p:nvSpPr>
          <p:cNvPr id="21" name="Shape 21"/>
          <p:cNvSpPr/>
          <p:nvPr/>
        </p:nvSpPr>
        <p:spPr>
          <a:xfrm>
            <a:off x="0" y="1"/>
            <a:ext cx="12192000" cy="71999"/>
          </a:xfrm>
          <a:prstGeom prst="rect">
            <a:avLst/>
          </a:prstGeom>
          <a:solidFill>
            <a:srgbClr val="008774"/>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a:solidFill>
                <a:schemeClr val="lt1"/>
              </a:solidFill>
              <a:latin typeface="Arial"/>
              <a:ea typeface="Arial"/>
              <a:cs typeface="Arial"/>
              <a:sym typeface="Arial"/>
            </a:endParaRPr>
          </a:p>
        </p:txBody>
      </p:sp>
      <p:pic>
        <p:nvPicPr>
          <p:cNvPr id="22" name="Shape 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373" y="6473435"/>
            <a:ext cx="975199" cy="228400"/>
          </a:xfrm>
          <a:prstGeom prst="rect">
            <a:avLst/>
          </a:prstGeom>
          <a:noFill/>
          <a:ln>
            <a:noFill/>
          </a:ln>
        </p:spPr>
      </p:pic>
    </p:spTree>
    <p:extLst>
      <p:ext uri="{BB962C8B-B14F-4D97-AF65-F5344CB8AC3E}">
        <p14:creationId xmlns:p14="http://schemas.microsoft.com/office/powerpoint/2010/main" val="33718391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11404601" y="6695325"/>
            <a:ext cx="711199" cy="169200"/>
          </a:xfrm>
          <a:prstGeom prst="rect">
            <a:avLst/>
          </a:prstGeom>
          <a:noFill/>
          <a:ln>
            <a:noFill/>
          </a:ln>
        </p:spPr>
        <p:txBody>
          <a:bodyPr lIns="91425" tIns="45700" rIns="91425" bIns="45700" anchor="t" anchorCtr="0">
            <a:noAutofit/>
          </a:bodyPr>
          <a:lstStyle>
            <a:lvl1pPr marL="0" marR="0" indent="0" algn="l" rtl="0">
              <a:spcBef>
                <a:spcPts val="0"/>
              </a:spcBef>
              <a:buNone/>
              <a:defRPr sz="2400" b="0" i="0" u="none" strike="noStrike" cap="none" baseline="0">
                <a:solidFill>
                  <a:schemeClr val="dk1"/>
                </a:solidFill>
                <a:latin typeface="Arial"/>
                <a:ea typeface="Arial"/>
                <a:cs typeface="Arial"/>
                <a:sym typeface="Arial"/>
              </a:defRPr>
            </a:lvl1pPr>
          </a:lstStyle>
          <a:p>
            <a:pPr>
              <a:buSzPct val="25000"/>
            </a:pPr>
            <a:fld id="{00000000-1234-1234-1234-123412341234}" type="slidenum">
              <a:rPr lang="en" smtClean="0"/>
              <a:pPr>
                <a:buSzPct val="25000"/>
              </a:pPr>
              <a:t>‹#›</a:t>
            </a:fld>
            <a:endParaRPr lang="en"/>
          </a:p>
        </p:txBody>
      </p:sp>
      <p:sp>
        <p:nvSpPr>
          <p:cNvPr id="11" name="Shape 11"/>
          <p:cNvSpPr txBox="1">
            <a:spLocks noGrp="1"/>
          </p:cNvSpPr>
          <p:nvPr>
            <p:ph type="ctrTitle"/>
          </p:nvPr>
        </p:nvSpPr>
        <p:spPr>
          <a:xfrm>
            <a:off x="1187449" y="1750543"/>
            <a:ext cx="5845600" cy="13420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12" name="Shape 12"/>
          <p:cNvSpPr txBox="1">
            <a:spLocks noGrp="1"/>
          </p:cNvSpPr>
          <p:nvPr>
            <p:ph type="subTitle" idx="1"/>
          </p:nvPr>
        </p:nvSpPr>
        <p:spPr>
          <a:xfrm>
            <a:off x="1187450" y="3511178"/>
            <a:ext cx="8064399" cy="4923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609585" marR="0" indent="0" algn="ctr" rtl="0">
              <a:spcBef>
                <a:spcPts val="640"/>
              </a:spcBef>
              <a:spcAft>
                <a:spcPts val="0"/>
              </a:spcAft>
              <a:buClr>
                <a:srgbClr val="2C95DD"/>
              </a:buClr>
              <a:buFont typeface="Arial"/>
              <a:buNone/>
              <a:defRPr/>
            </a:lvl2pPr>
            <a:lvl3pPr marL="1219170" marR="0" indent="0" algn="ctr" rtl="0">
              <a:spcBef>
                <a:spcPts val="533"/>
              </a:spcBef>
              <a:spcAft>
                <a:spcPts val="0"/>
              </a:spcAft>
              <a:buClr>
                <a:srgbClr val="2C95DD"/>
              </a:buClr>
              <a:buFont typeface="Arial"/>
              <a:buNone/>
              <a:defRPr/>
            </a:lvl3pPr>
            <a:lvl4pPr marL="1828754" marR="0" indent="0" algn="ctr" rtl="0">
              <a:spcBef>
                <a:spcPts val="480"/>
              </a:spcBef>
              <a:spcAft>
                <a:spcPts val="0"/>
              </a:spcAft>
              <a:buClr>
                <a:srgbClr val="2C95DD"/>
              </a:buClr>
              <a:buFont typeface="Arial"/>
              <a:buNone/>
              <a:defRPr/>
            </a:lvl4pPr>
            <a:lvl5pPr marL="2438339" marR="0" indent="0" algn="ctr" rtl="0">
              <a:spcBef>
                <a:spcPts val="480"/>
              </a:spcBef>
              <a:spcAft>
                <a:spcPts val="0"/>
              </a:spcAft>
              <a:buClr>
                <a:srgbClr val="2C95DD"/>
              </a:buClr>
              <a:buFont typeface="Arial"/>
              <a:buNone/>
              <a:defRPr/>
            </a:lvl5pPr>
            <a:lvl6pPr marL="3047924" marR="0" indent="0" algn="ctr" rtl="0">
              <a:spcBef>
                <a:spcPts val="533"/>
              </a:spcBef>
              <a:buClr>
                <a:srgbClr val="ACACAC"/>
              </a:buClr>
              <a:buFont typeface="Arial"/>
              <a:buNone/>
              <a:defRPr/>
            </a:lvl6pPr>
            <a:lvl7pPr marL="3657509" marR="0" indent="0" algn="ctr" rtl="0">
              <a:spcBef>
                <a:spcPts val="533"/>
              </a:spcBef>
              <a:buClr>
                <a:srgbClr val="ACACAC"/>
              </a:buClr>
              <a:buFont typeface="Arial"/>
              <a:buNone/>
              <a:defRPr/>
            </a:lvl7pPr>
            <a:lvl8pPr marL="4267093" marR="0" indent="0" algn="ctr" rtl="0">
              <a:spcBef>
                <a:spcPts val="533"/>
              </a:spcBef>
              <a:buClr>
                <a:srgbClr val="ACACAC"/>
              </a:buClr>
              <a:buFont typeface="Arial"/>
              <a:buNone/>
              <a:defRPr/>
            </a:lvl8pPr>
            <a:lvl9pPr marL="4876678" marR="0" indent="0" algn="ctr" rtl="0">
              <a:spcBef>
                <a:spcPts val="533"/>
              </a:spcBef>
              <a:buClr>
                <a:srgbClr val="ACACAC"/>
              </a:buClr>
              <a:buFont typeface="Arial"/>
              <a:buNone/>
              <a:defRPr/>
            </a:lvl9pPr>
          </a:lstStyle>
          <a:p>
            <a:endParaRPr/>
          </a:p>
        </p:txBody>
      </p:sp>
      <p:sp>
        <p:nvSpPr>
          <p:cNvPr id="13" name="Shape 13"/>
          <p:cNvSpPr txBox="1">
            <a:spLocks noGrp="1"/>
          </p:cNvSpPr>
          <p:nvPr>
            <p:ph type="body" idx="2"/>
          </p:nvPr>
        </p:nvSpPr>
        <p:spPr>
          <a:xfrm>
            <a:off x="1211443" y="4946802"/>
            <a:ext cx="6702000" cy="3691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8838614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0876279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accent1"/>
              </a:buClr>
              <a:buFont typeface="Noto Symbol"/>
              <a:buChar char="•"/>
              <a:defRPr/>
            </a:lvl1pPr>
            <a:lvl2pPr rtl="0">
              <a:spcBef>
                <a:spcPts val="400"/>
              </a:spcBef>
              <a:buClr>
                <a:schemeClr val="accent1"/>
              </a:buClr>
              <a:buFont typeface="Verdana"/>
              <a:buChar char="–"/>
              <a:defRPr/>
            </a:lvl2pPr>
            <a:lvl3pPr rtl="0">
              <a:spcBef>
                <a:spcPts val="400"/>
              </a:spcBef>
              <a:buClr>
                <a:schemeClr val="accent1"/>
              </a:buClr>
              <a:buFont typeface="Verdana"/>
              <a:buChar char="▪"/>
              <a:defRPr/>
            </a:lvl3pPr>
            <a:lvl4pPr marL="2211861" indent="-281509" rtl="0">
              <a:spcBef>
                <a:spcPts val="400"/>
              </a:spcBef>
              <a:buClr>
                <a:schemeClr val="accent1"/>
              </a:buClr>
              <a:buFont typeface="Verdana"/>
              <a:buChar char="—"/>
              <a:defRPr/>
            </a:lvl4pPr>
            <a:lvl5pPr rtl="0">
              <a:spcBef>
                <a:spcPts val="4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621426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1"/>
            <a:ext cx="12192000" cy="6857999"/>
          </a:xfrm>
          <a:prstGeom prst="rect">
            <a:avLst/>
          </a:prstGeom>
          <a:solidFill>
            <a:srgbClr val="000000"/>
          </a:soli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2269067" y="4125385"/>
            <a:ext cx="7585999" cy="594799"/>
          </a:xfrm>
          <a:prstGeom prst="rect">
            <a:avLst/>
          </a:prstGeom>
          <a:noFill/>
          <a:ln>
            <a:noFill/>
          </a:ln>
        </p:spPr>
        <p:txBody>
          <a:bodyPr lIns="121900" tIns="60933" rIns="121900" bIns="60933"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3000" b="0" i="0" u="none" strike="noStrike" cap="none" baseline="0">
                <a:solidFill>
                  <a:srgbClr val="F27C3A"/>
                </a:solidFill>
                <a:latin typeface="Arial"/>
                <a:ea typeface="Arial"/>
                <a:cs typeface="Arial"/>
                <a:sym typeface="Arial"/>
                <a:rtl val="0"/>
              </a:rPr>
              <a:t>BUILT FOR THE </a:t>
            </a:r>
            <a:r>
              <a:rPr lang="en" sz="300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2631018" y="2211918"/>
            <a:ext cx="6919199" cy="1680799"/>
          </a:xfrm>
          <a:prstGeom prst="rect">
            <a:avLst/>
          </a:prstGeom>
          <a:noFill/>
          <a:ln>
            <a:noFill/>
          </a:ln>
        </p:spPr>
      </p:pic>
    </p:spTree>
    <p:extLst>
      <p:ext uri="{BB962C8B-B14F-4D97-AF65-F5344CB8AC3E}">
        <p14:creationId xmlns:p14="http://schemas.microsoft.com/office/powerpoint/2010/main" val="30730236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488949" y="6690783"/>
            <a:ext cx="3033200" cy="1332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10589685" y="6284383"/>
            <a:ext cx="1276399" cy="294400"/>
          </a:xfrm>
          <a:prstGeom prst="rect">
            <a:avLst/>
          </a:prstGeom>
          <a:noFill/>
          <a:ln>
            <a:noFill/>
          </a:ln>
        </p:spPr>
      </p:pic>
      <p:sp>
        <p:nvSpPr>
          <p:cNvPr id="35" name="Shape 35"/>
          <p:cNvSpPr txBox="1">
            <a:spLocks noGrp="1"/>
          </p:cNvSpPr>
          <p:nvPr>
            <p:ph type="ctrTitle"/>
          </p:nvPr>
        </p:nvSpPr>
        <p:spPr>
          <a:xfrm>
            <a:off x="1187449" y="1750543"/>
            <a:ext cx="5845600" cy="13420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36" name="Shape 36"/>
          <p:cNvSpPr txBox="1">
            <a:spLocks noGrp="1"/>
          </p:cNvSpPr>
          <p:nvPr>
            <p:ph type="subTitle" idx="1"/>
          </p:nvPr>
        </p:nvSpPr>
        <p:spPr>
          <a:xfrm>
            <a:off x="1187450" y="3511178"/>
            <a:ext cx="8064399" cy="4923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609585" marR="0" indent="0" algn="ctr" rtl="0">
              <a:spcBef>
                <a:spcPts val="640"/>
              </a:spcBef>
              <a:spcAft>
                <a:spcPts val="0"/>
              </a:spcAft>
              <a:buClr>
                <a:srgbClr val="2C95DD"/>
              </a:buClr>
              <a:buFont typeface="Arial"/>
              <a:buNone/>
              <a:defRPr/>
            </a:lvl2pPr>
            <a:lvl3pPr marL="1219170" marR="0" indent="0" algn="ctr" rtl="0">
              <a:spcBef>
                <a:spcPts val="533"/>
              </a:spcBef>
              <a:spcAft>
                <a:spcPts val="0"/>
              </a:spcAft>
              <a:buClr>
                <a:srgbClr val="2C95DD"/>
              </a:buClr>
              <a:buFont typeface="Arial"/>
              <a:buNone/>
              <a:defRPr/>
            </a:lvl3pPr>
            <a:lvl4pPr marL="1828754" marR="0" indent="0" algn="ctr" rtl="0">
              <a:spcBef>
                <a:spcPts val="480"/>
              </a:spcBef>
              <a:spcAft>
                <a:spcPts val="0"/>
              </a:spcAft>
              <a:buClr>
                <a:srgbClr val="2C95DD"/>
              </a:buClr>
              <a:buFont typeface="Arial"/>
              <a:buNone/>
              <a:defRPr/>
            </a:lvl4pPr>
            <a:lvl5pPr marL="2438339" marR="0" indent="0" algn="ctr" rtl="0">
              <a:spcBef>
                <a:spcPts val="480"/>
              </a:spcBef>
              <a:spcAft>
                <a:spcPts val="0"/>
              </a:spcAft>
              <a:buClr>
                <a:srgbClr val="2C95DD"/>
              </a:buClr>
              <a:buFont typeface="Arial"/>
              <a:buNone/>
              <a:defRPr/>
            </a:lvl5pPr>
            <a:lvl6pPr marL="3047924" marR="0" indent="0" algn="ctr" rtl="0">
              <a:spcBef>
                <a:spcPts val="533"/>
              </a:spcBef>
              <a:buClr>
                <a:srgbClr val="ACACAC"/>
              </a:buClr>
              <a:buFont typeface="Arial"/>
              <a:buNone/>
              <a:defRPr/>
            </a:lvl6pPr>
            <a:lvl7pPr marL="3657509" marR="0" indent="0" algn="ctr" rtl="0">
              <a:spcBef>
                <a:spcPts val="533"/>
              </a:spcBef>
              <a:buClr>
                <a:srgbClr val="ACACAC"/>
              </a:buClr>
              <a:buFont typeface="Arial"/>
              <a:buNone/>
              <a:defRPr/>
            </a:lvl7pPr>
            <a:lvl8pPr marL="4267093" marR="0" indent="0" algn="ctr" rtl="0">
              <a:spcBef>
                <a:spcPts val="533"/>
              </a:spcBef>
              <a:buClr>
                <a:srgbClr val="ACACAC"/>
              </a:buClr>
              <a:buFont typeface="Arial"/>
              <a:buNone/>
              <a:defRPr/>
            </a:lvl8pPr>
            <a:lvl9pPr marL="4876678" marR="0" indent="0" algn="ctr" rtl="0">
              <a:spcBef>
                <a:spcPts val="533"/>
              </a:spcBef>
              <a:buClr>
                <a:srgbClr val="ACACAC"/>
              </a:buClr>
              <a:buFont typeface="Arial"/>
              <a:buNone/>
              <a:defRPr/>
            </a:lvl9pPr>
          </a:lstStyle>
          <a:p>
            <a:endParaRPr/>
          </a:p>
        </p:txBody>
      </p:sp>
      <p:sp>
        <p:nvSpPr>
          <p:cNvPr id="37" name="Shape 37"/>
          <p:cNvSpPr txBox="1">
            <a:spLocks noGrp="1"/>
          </p:cNvSpPr>
          <p:nvPr>
            <p:ph type="body" idx="2"/>
          </p:nvPr>
        </p:nvSpPr>
        <p:spPr>
          <a:xfrm>
            <a:off x="1211443" y="4946802"/>
            <a:ext cx="6702000" cy="3691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824786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13AE-B6FB-4184-A1DB-B33E51F2EE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232318-AD86-48BB-A7AB-AE34B3DEB834}"/>
              </a:ext>
            </a:extLst>
          </p:cNvPr>
          <p:cNvSpPr>
            <a:spLocks noGrp="1"/>
          </p:cNvSpPr>
          <p:nvPr>
            <p:ph type="dt" sz="half" idx="10"/>
          </p:nvPr>
        </p:nvSpPr>
        <p:spPr/>
        <p:txBody>
          <a:bodyPr/>
          <a:lstStyle/>
          <a:p>
            <a:fld id="{98ABB451-815A-49F9-BA63-EECAB383B84B}" type="datetimeFigureOut">
              <a:rPr lang="en-US" smtClean="0"/>
              <a:t>7/11/2019</a:t>
            </a:fld>
            <a:endParaRPr lang="en-US"/>
          </a:p>
        </p:txBody>
      </p:sp>
      <p:sp>
        <p:nvSpPr>
          <p:cNvPr id="4" name="Footer Placeholder 3">
            <a:extLst>
              <a:ext uri="{FF2B5EF4-FFF2-40B4-BE49-F238E27FC236}">
                <a16:creationId xmlns:a16="http://schemas.microsoft.com/office/drawing/2014/main" id="{9AF43857-DB02-4BC6-95E0-34828795B2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083055-C4F8-4C88-9699-B730349FF26B}"/>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20736480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marL="0" marR="0" lvl="0" indent="0" algn="ctr"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6172200"/>
            <a:ext cx="12192000" cy="514400"/>
          </a:xfrm>
          <a:prstGeom prst="rect">
            <a:avLst/>
          </a:prstGeom>
          <a:solidFill>
            <a:srgbClr val="00685D"/>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488949" y="6690783"/>
            <a:ext cx="3033200" cy="1332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10589685" y="6284383"/>
            <a:ext cx="1276399" cy="294400"/>
          </a:xfrm>
          <a:prstGeom prst="rect">
            <a:avLst/>
          </a:prstGeom>
          <a:noFill/>
          <a:ln>
            <a:noFill/>
          </a:ln>
        </p:spPr>
      </p:pic>
      <p:sp>
        <p:nvSpPr>
          <p:cNvPr id="44" name="Shape 44"/>
          <p:cNvSpPr txBox="1">
            <a:spLocks noGrp="1"/>
          </p:cNvSpPr>
          <p:nvPr>
            <p:ph type="ctrTitle"/>
          </p:nvPr>
        </p:nvSpPr>
        <p:spPr>
          <a:xfrm>
            <a:off x="1356783" y="2319907"/>
            <a:ext cx="8064399" cy="8276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609585" marR="0" indent="0" algn="l" rtl="0">
              <a:spcBef>
                <a:spcPts val="0"/>
              </a:spcBef>
              <a:spcAft>
                <a:spcPts val="0"/>
              </a:spcAft>
              <a:defRPr/>
            </a:lvl6pPr>
            <a:lvl7pPr marL="1219170" marR="0" indent="0" algn="l" rtl="0">
              <a:spcBef>
                <a:spcPts val="0"/>
              </a:spcBef>
              <a:spcAft>
                <a:spcPts val="0"/>
              </a:spcAft>
              <a:defRPr/>
            </a:lvl7pPr>
            <a:lvl8pPr marL="1828754" marR="0" indent="0" algn="l" rtl="0">
              <a:spcBef>
                <a:spcPts val="0"/>
              </a:spcBef>
              <a:spcAft>
                <a:spcPts val="0"/>
              </a:spcAft>
              <a:defRPr/>
            </a:lvl8pPr>
            <a:lvl9pPr marL="2438339" marR="0" indent="0" algn="l" rtl="0">
              <a:spcBef>
                <a:spcPts val="0"/>
              </a:spcBef>
              <a:spcAft>
                <a:spcPts val="0"/>
              </a:spcAft>
              <a:defRPr/>
            </a:lvl9pPr>
          </a:lstStyle>
          <a:p>
            <a:endParaRPr/>
          </a:p>
        </p:txBody>
      </p:sp>
      <p:sp>
        <p:nvSpPr>
          <p:cNvPr id="45" name="Shape 45"/>
          <p:cNvSpPr txBox="1">
            <a:spLocks noGrp="1"/>
          </p:cNvSpPr>
          <p:nvPr>
            <p:ph type="body" idx="1"/>
          </p:nvPr>
        </p:nvSpPr>
        <p:spPr>
          <a:xfrm>
            <a:off x="1368071" y="3262836"/>
            <a:ext cx="8064399" cy="750400"/>
          </a:xfrm>
          <a:prstGeom prst="rect">
            <a:avLst/>
          </a:prstGeom>
          <a:noFill/>
          <a:ln>
            <a:noFill/>
          </a:ln>
        </p:spPr>
        <p:txBody>
          <a:bodyPr lIns="91425" tIns="91425" rIns="91425" bIns="91425" anchor="t" anchorCtr="0"/>
          <a:lstStyle>
            <a:lvl1pPr rtl="0">
              <a:spcBef>
                <a:spcPts val="1600"/>
              </a:spcBef>
              <a:buClr>
                <a:srgbClr val="1C7B70"/>
              </a:buClr>
              <a:buFont typeface="Arial"/>
              <a:buNone/>
              <a:defRPr/>
            </a:lvl1pPr>
            <a:lvl2pPr rtl="0">
              <a:spcBef>
                <a:spcPts val="4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175826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488950" y="1047749"/>
            <a:ext cx="11213999" cy="4616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
        <p:nvSpPr>
          <p:cNvPr id="55" name="Shape 55"/>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488953" y="1892299"/>
            <a:ext cx="11213999" cy="40511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37326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488950" y="1047749"/>
            <a:ext cx="11213999" cy="4616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
        <p:nvSpPr>
          <p:cNvPr id="59" name="Shape 59"/>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3867142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6378878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marL="0" marR="0" lvl="0" indent="0" algn="ctr"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488949" y="6690783"/>
            <a:ext cx="3033200" cy="1332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10589685" y="6284383"/>
            <a:ext cx="1276399" cy="294400"/>
          </a:xfrm>
          <a:prstGeom prst="rect">
            <a:avLst/>
          </a:prstGeom>
          <a:noFill/>
          <a:ln>
            <a:noFill/>
          </a:ln>
        </p:spPr>
      </p:pic>
    </p:spTree>
    <p:extLst>
      <p:ext uri="{BB962C8B-B14F-4D97-AF65-F5344CB8AC3E}">
        <p14:creationId xmlns:p14="http://schemas.microsoft.com/office/powerpoint/2010/main" val="31357441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09600" y="274639"/>
            <a:ext cx="10972800" cy="11432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609585" algn="l" rtl="0">
              <a:spcBef>
                <a:spcPts val="0"/>
              </a:spcBef>
              <a:spcAft>
                <a:spcPts val="0"/>
              </a:spcAft>
              <a:defRPr/>
            </a:lvl6pPr>
            <a:lvl7pPr marL="1219170" algn="l" rtl="0">
              <a:spcBef>
                <a:spcPts val="0"/>
              </a:spcBef>
              <a:spcAft>
                <a:spcPts val="0"/>
              </a:spcAft>
              <a:defRPr/>
            </a:lvl7pPr>
            <a:lvl8pPr marL="1828754" algn="l" rtl="0">
              <a:spcBef>
                <a:spcPts val="0"/>
              </a:spcBef>
              <a:spcAft>
                <a:spcPts val="0"/>
              </a:spcAft>
              <a:defRPr/>
            </a:lvl8pPr>
            <a:lvl9pPr marL="2438339" algn="l" rtl="0">
              <a:spcBef>
                <a:spcPts val="0"/>
              </a:spcBef>
              <a:spcAft>
                <a:spcPts val="0"/>
              </a:spcAft>
              <a:defRPr/>
            </a:lvl9pPr>
          </a:lstStyle>
          <a:p>
            <a:endParaRPr/>
          </a:p>
        </p:txBody>
      </p:sp>
      <p:sp>
        <p:nvSpPr>
          <p:cNvPr id="69" name="Shape 69"/>
          <p:cNvSpPr txBox="1">
            <a:spLocks noGrp="1"/>
          </p:cNvSpPr>
          <p:nvPr>
            <p:ph type="body" idx="1"/>
          </p:nvPr>
        </p:nvSpPr>
        <p:spPr>
          <a:xfrm>
            <a:off x="609600" y="1600200"/>
            <a:ext cx="10972800" cy="4526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2161848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274639"/>
            <a:ext cx="10972800" cy="11432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609585" algn="l" rtl="0">
              <a:spcBef>
                <a:spcPts val="0"/>
              </a:spcBef>
              <a:spcAft>
                <a:spcPts val="0"/>
              </a:spcAft>
              <a:defRPr/>
            </a:lvl6pPr>
            <a:lvl7pPr marL="1219170" algn="l" rtl="0">
              <a:spcBef>
                <a:spcPts val="0"/>
              </a:spcBef>
              <a:spcAft>
                <a:spcPts val="0"/>
              </a:spcAft>
              <a:defRPr/>
            </a:lvl7pPr>
            <a:lvl8pPr marL="1828754" algn="l" rtl="0">
              <a:spcBef>
                <a:spcPts val="0"/>
              </a:spcBef>
              <a:spcAft>
                <a:spcPts val="0"/>
              </a:spcAft>
              <a:defRPr/>
            </a:lvl8pPr>
            <a:lvl9pPr marL="2438339" algn="l" rtl="0">
              <a:spcBef>
                <a:spcPts val="0"/>
              </a:spcBef>
              <a:spcAft>
                <a:spcPts val="0"/>
              </a:spcAft>
              <a:defRPr/>
            </a:lvl9pPr>
          </a:lstStyle>
          <a:p>
            <a:endParaRPr/>
          </a:p>
        </p:txBody>
      </p:sp>
      <p:sp>
        <p:nvSpPr>
          <p:cNvPr id="72" name="Shape 72"/>
          <p:cNvSpPr txBox="1">
            <a:spLocks noGrp="1"/>
          </p:cNvSpPr>
          <p:nvPr>
            <p:ph type="body" idx="1"/>
          </p:nvPr>
        </p:nvSpPr>
        <p:spPr>
          <a:xfrm>
            <a:off x="609600" y="1600200"/>
            <a:ext cx="10972800" cy="4526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756365" y="1268269"/>
            <a:ext cx="10826000" cy="3463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609585" indent="0" rtl="0">
              <a:spcBef>
                <a:spcPts val="0"/>
              </a:spcBef>
              <a:buNone/>
              <a:defRPr/>
            </a:lvl2pPr>
            <a:lvl3pPr marL="1219170" indent="0" rtl="0">
              <a:spcBef>
                <a:spcPts val="0"/>
              </a:spcBef>
              <a:buNone/>
              <a:defRPr/>
            </a:lvl3pPr>
            <a:lvl4pPr marL="1828754" indent="0" rtl="0">
              <a:spcBef>
                <a:spcPts val="0"/>
              </a:spcBef>
              <a:buNone/>
              <a:defRPr/>
            </a:lvl4pPr>
            <a:lvl5pPr marL="2438339" indent="0" rtl="0">
              <a:spcBef>
                <a:spcPts val="0"/>
              </a:spcBef>
              <a:buNone/>
              <a:defRPr/>
            </a:lvl5pPr>
            <a:lvl6pPr marL="3047924" indent="0" rtl="0">
              <a:spcBef>
                <a:spcPts val="0"/>
              </a:spcBef>
              <a:buFont typeface="Arial"/>
              <a:buNone/>
              <a:defRPr/>
            </a:lvl6pPr>
            <a:lvl7pPr marL="3657509" indent="0" rtl="0">
              <a:spcBef>
                <a:spcPts val="0"/>
              </a:spcBef>
              <a:buFont typeface="Arial"/>
              <a:buNone/>
              <a:defRPr/>
            </a:lvl7pPr>
            <a:lvl8pPr marL="4267093" indent="0" rtl="0">
              <a:spcBef>
                <a:spcPts val="0"/>
              </a:spcBef>
              <a:buFont typeface="Arial"/>
              <a:buNone/>
              <a:defRPr/>
            </a:lvl8pPr>
            <a:lvl9pPr marL="4876678" indent="0" rtl="0">
              <a:spcBef>
                <a:spcPts val="0"/>
              </a:spcBef>
              <a:buFont typeface="Arial"/>
              <a:buNone/>
              <a:defRPr/>
            </a:lvl9pPr>
          </a:lstStyle>
          <a:p>
            <a:endParaRPr/>
          </a:p>
        </p:txBody>
      </p:sp>
    </p:spTree>
    <p:extLst>
      <p:ext uri="{BB962C8B-B14F-4D97-AF65-F5344CB8AC3E}">
        <p14:creationId xmlns:p14="http://schemas.microsoft.com/office/powerpoint/2010/main" val="42318531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914400" y="2111123"/>
            <a:ext cx="10363200" cy="1546399"/>
          </a:xfrm>
          <a:prstGeom prst="rect">
            <a:avLst/>
          </a:prstGeom>
          <a:noFill/>
          <a:ln>
            <a:noFill/>
          </a:ln>
        </p:spPr>
        <p:txBody>
          <a:bodyPr lIns="91425" tIns="91425" rIns="91425" bIns="91425" anchor="ctr" anchorCtr="0"/>
          <a:lstStyle>
            <a:lvl1pPr algn="ctr" rtl="0">
              <a:spcBef>
                <a:spcPts val="0"/>
              </a:spcBef>
              <a:buSzPct val="100000"/>
              <a:defRPr sz="6400"/>
            </a:lvl1pPr>
            <a:lvl2pPr algn="ctr" rtl="0">
              <a:spcBef>
                <a:spcPts val="0"/>
              </a:spcBef>
              <a:buSzPct val="100000"/>
              <a:defRPr sz="6400"/>
            </a:lvl2pPr>
            <a:lvl3pPr algn="ctr" rtl="0">
              <a:spcBef>
                <a:spcPts val="0"/>
              </a:spcBef>
              <a:buSzPct val="100000"/>
              <a:defRPr sz="6400"/>
            </a:lvl3pPr>
            <a:lvl4pPr algn="ctr" rtl="0">
              <a:spcBef>
                <a:spcPts val="0"/>
              </a:spcBef>
              <a:buSzPct val="100000"/>
              <a:defRPr sz="6400"/>
            </a:lvl4pPr>
            <a:lvl5pPr algn="ctr" rtl="0">
              <a:spcBef>
                <a:spcPts val="0"/>
              </a:spcBef>
              <a:buSzPct val="100000"/>
              <a:defRPr sz="6400"/>
            </a:lvl5pPr>
            <a:lvl6pPr algn="ctr" rtl="0">
              <a:spcBef>
                <a:spcPts val="0"/>
              </a:spcBef>
              <a:buSzPct val="100000"/>
              <a:defRPr sz="6400"/>
            </a:lvl6pPr>
            <a:lvl7pPr algn="ctr" rtl="0">
              <a:spcBef>
                <a:spcPts val="0"/>
              </a:spcBef>
              <a:buSzPct val="100000"/>
              <a:defRPr sz="6400"/>
            </a:lvl7pPr>
            <a:lvl8pPr algn="ctr" rtl="0">
              <a:spcBef>
                <a:spcPts val="0"/>
              </a:spcBef>
              <a:buSzPct val="100000"/>
              <a:defRPr sz="6400"/>
            </a:lvl8pPr>
            <a:lvl9pPr algn="ctr" rtl="0">
              <a:spcBef>
                <a:spcPts val="0"/>
              </a:spcBef>
              <a:buSzPct val="100000"/>
              <a:defRPr sz="6400"/>
            </a:lvl9pPr>
          </a:lstStyle>
          <a:p>
            <a:endParaRPr/>
          </a:p>
        </p:txBody>
      </p:sp>
      <p:sp>
        <p:nvSpPr>
          <p:cNvPr id="76" name="Shape 76"/>
          <p:cNvSpPr txBox="1">
            <a:spLocks noGrp="1"/>
          </p:cNvSpPr>
          <p:nvPr>
            <p:ph type="subTitle" idx="1"/>
          </p:nvPr>
        </p:nvSpPr>
        <p:spPr>
          <a:xfrm>
            <a:off x="914400" y="3786738"/>
            <a:ext cx="10363200" cy="10463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4000">
                <a:solidFill>
                  <a:schemeClr val="dk2"/>
                </a:solidFill>
              </a:defRPr>
            </a:lvl2pPr>
            <a:lvl3pPr algn="ctr" rtl="0">
              <a:spcBef>
                <a:spcPts val="0"/>
              </a:spcBef>
              <a:buClr>
                <a:schemeClr val="dk2"/>
              </a:buClr>
              <a:buSzPct val="100000"/>
              <a:buNone/>
              <a:defRPr sz="4000">
                <a:solidFill>
                  <a:schemeClr val="dk2"/>
                </a:solidFill>
              </a:defRPr>
            </a:lvl3pPr>
            <a:lvl4pPr algn="ctr" rtl="0">
              <a:spcBef>
                <a:spcPts val="0"/>
              </a:spcBef>
              <a:buClr>
                <a:schemeClr val="dk2"/>
              </a:buClr>
              <a:buSzPct val="100000"/>
              <a:buNone/>
              <a:defRPr sz="4000">
                <a:solidFill>
                  <a:schemeClr val="dk2"/>
                </a:solidFill>
              </a:defRPr>
            </a:lvl4pPr>
            <a:lvl5pPr algn="ctr" rtl="0">
              <a:spcBef>
                <a:spcPts val="0"/>
              </a:spcBef>
              <a:buClr>
                <a:schemeClr val="dk2"/>
              </a:buClr>
              <a:buSzPct val="100000"/>
              <a:buNone/>
              <a:defRPr sz="4000">
                <a:solidFill>
                  <a:schemeClr val="dk2"/>
                </a:solidFill>
              </a:defRPr>
            </a:lvl5pPr>
            <a:lvl6pPr algn="ctr" rtl="0">
              <a:spcBef>
                <a:spcPts val="0"/>
              </a:spcBef>
              <a:buClr>
                <a:schemeClr val="dk2"/>
              </a:buClr>
              <a:buSzPct val="100000"/>
              <a:buNone/>
              <a:defRPr sz="4000">
                <a:solidFill>
                  <a:schemeClr val="dk2"/>
                </a:solidFill>
              </a:defRPr>
            </a:lvl6pPr>
            <a:lvl7pPr algn="ctr" rtl="0">
              <a:spcBef>
                <a:spcPts val="0"/>
              </a:spcBef>
              <a:buClr>
                <a:schemeClr val="dk2"/>
              </a:buClr>
              <a:buSzPct val="100000"/>
              <a:buNone/>
              <a:defRPr sz="4000">
                <a:solidFill>
                  <a:schemeClr val="dk2"/>
                </a:solidFill>
              </a:defRPr>
            </a:lvl7pPr>
            <a:lvl8pPr algn="ctr" rtl="0">
              <a:spcBef>
                <a:spcPts val="0"/>
              </a:spcBef>
              <a:buClr>
                <a:schemeClr val="dk2"/>
              </a:buClr>
              <a:buSzPct val="100000"/>
              <a:buNone/>
              <a:defRPr sz="4000">
                <a:solidFill>
                  <a:schemeClr val="dk2"/>
                </a:solidFill>
              </a:defRPr>
            </a:lvl8pPr>
            <a:lvl9pPr algn="ctr" rtl="0">
              <a:spcBef>
                <a:spcPts val="0"/>
              </a:spcBef>
              <a:buClr>
                <a:schemeClr val="dk2"/>
              </a:buClr>
              <a:buSzPct val="100000"/>
              <a:buNone/>
              <a:defRPr sz="4000">
                <a:solidFill>
                  <a:schemeClr val="dk2"/>
                </a:solidFill>
              </a:defRPr>
            </a:lvl9pPr>
          </a:lstStyle>
          <a:p>
            <a:endParaRPr/>
          </a:p>
        </p:txBody>
      </p:sp>
      <p:sp>
        <p:nvSpPr>
          <p:cNvPr id="77" name="Shape 77"/>
          <p:cNvSpPr txBox="1">
            <a:spLocks noGrp="1"/>
          </p:cNvSpPr>
          <p:nvPr>
            <p:ph type="sldNum" idx="12"/>
          </p:nvPr>
        </p:nvSpPr>
        <p:spPr>
          <a:xfrm>
            <a:off x="11409055" y="6333133"/>
            <a:ext cx="731599" cy="524800"/>
          </a:xfrm>
          <a:prstGeom prst="rect">
            <a:avLst/>
          </a:prstGeom>
          <a:noFill/>
          <a:ln>
            <a:noFill/>
          </a:ln>
        </p:spPr>
        <p:txBody>
          <a:bodyPr lIns="91425" tIns="91425" rIns="91425" bIns="91425" anchor="ctr" anchorCtr="0">
            <a:noAutofit/>
          </a:bodyPr>
          <a:lstStyle>
            <a:lvl1pPr rtl="0">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4522043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488951" y="433918"/>
            <a:ext cx="11214101" cy="609601"/>
          </a:xfrm>
          <a:prstGeom prst="rect">
            <a:avLst/>
          </a:prstGeom>
        </p:spPr>
        <p:txBody>
          <a:bodyPr/>
          <a:lstStyle/>
          <a:p>
            <a:pPr lvl="0">
              <a:defRPr sz="1800">
                <a:solidFill>
                  <a:srgbClr val="000000"/>
                </a:solidFill>
                <a:uFillTx/>
              </a:defRPr>
            </a:pPr>
            <a:r>
              <a:rPr sz="4267">
                <a:solidFill>
                  <a:srgbClr val="008881"/>
                </a:solidFill>
                <a:uFill>
                  <a:solidFill>
                    <a:srgbClr val="008881"/>
                  </a:solidFill>
                </a:uFill>
              </a:rPr>
              <a:t>Title Text</a:t>
            </a:r>
          </a:p>
        </p:txBody>
      </p:sp>
      <p:sp>
        <p:nvSpPr>
          <p:cNvPr id="65" name="Shape 65"/>
          <p:cNvSpPr>
            <a:spLocks noGrp="1"/>
          </p:cNvSpPr>
          <p:nvPr>
            <p:ph type="sldNum" sz="quarter" idx="2"/>
          </p:nvPr>
        </p:nvSpPr>
        <p:spPr>
          <a:xfrm>
            <a:off x="11404600" y="6695327"/>
            <a:ext cx="711200" cy="169335"/>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9009740"/>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rgbClr val="00685D"/>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42603088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65971C-27A2-43C0-8A26-0E6D97157966}"/>
              </a:ext>
            </a:extLst>
          </p:cNvPr>
          <p:cNvSpPr>
            <a:spLocks noGrp="1"/>
          </p:cNvSpPr>
          <p:nvPr>
            <p:ph type="dt" sz="half" idx="10"/>
          </p:nvPr>
        </p:nvSpPr>
        <p:spPr/>
        <p:txBody>
          <a:bodyPr/>
          <a:lstStyle/>
          <a:p>
            <a:fld id="{98ABB451-815A-49F9-BA63-EECAB383B84B}" type="datetimeFigureOut">
              <a:rPr lang="en-US" smtClean="0"/>
              <a:t>7/11/2019</a:t>
            </a:fld>
            <a:endParaRPr lang="en-US"/>
          </a:p>
        </p:txBody>
      </p:sp>
      <p:sp>
        <p:nvSpPr>
          <p:cNvPr id="3" name="Footer Placeholder 2">
            <a:extLst>
              <a:ext uri="{FF2B5EF4-FFF2-40B4-BE49-F238E27FC236}">
                <a16:creationId xmlns:a16="http://schemas.microsoft.com/office/drawing/2014/main" id="{499D5A17-7CB4-46CB-B2F7-6C865CB843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90E408-4531-4674-968D-B080ADDFD347}"/>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19406716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3161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2"/>
            <a:ext cx="11729237" cy="632593"/>
          </a:xfrm>
          <a:prstGeom prst="rect">
            <a:avLst/>
          </a:prstGeom>
        </p:spPr>
        <p:txBody>
          <a:bodyPr/>
          <a:lstStyle>
            <a:lvl1pPr algn="l">
              <a:defRPr sz="3733" b="1">
                <a:solidFill>
                  <a:srgbClr val="008774"/>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52400" y="832485"/>
            <a:ext cx="11728451" cy="384753"/>
          </a:xfrm>
          <a:prstGeom prst="rect">
            <a:avLst/>
          </a:prstGeom>
        </p:spPr>
        <p:txBody>
          <a:bodyPr vert="horz"/>
          <a:lstStyle>
            <a:lvl1pPr marL="0" indent="0">
              <a:buNone/>
              <a:defRPr sz="2400">
                <a:solidFill>
                  <a:srgbClr val="7F7F7F"/>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7776601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5978770" y="0"/>
            <a:ext cx="6213231" cy="68580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8554" y="6472121"/>
            <a:ext cx="949415" cy="231648"/>
          </a:xfrm>
          <a:prstGeom prst="rect">
            <a:avLst/>
          </a:prstGeom>
        </p:spPr>
      </p:pic>
      <p:sp>
        <p:nvSpPr>
          <p:cNvPr id="11"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143152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64329" y="6481951"/>
            <a:ext cx="497784" cy="365125"/>
          </a:xfrm>
          <a:prstGeom prst="rect">
            <a:avLst/>
          </a:prstGeom>
        </p:spPr>
        <p:txBody>
          <a:bodyPr/>
          <a:lstStyle>
            <a:lvl1pPr>
              <a:defRPr sz="12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9253510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50" y="433916"/>
            <a:ext cx="11213999" cy="6140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3999" cy="4510799"/>
          </a:xfrm>
          <a:prstGeom prst="rect">
            <a:avLst/>
          </a:prstGeom>
          <a:noFill/>
          <a:ln>
            <a:noFill/>
          </a:ln>
        </p:spPr>
        <p:txBody>
          <a:bodyPr lIns="91425" tIns="91425" rIns="91425" bIns="91425" anchor="t" anchorCtr="0"/>
          <a:lstStyle>
            <a:lvl1pPr rtl="0">
              <a:spcBef>
                <a:spcPts val="1600"/>
              </a:spcBef>
              <a:buClr>
                <a:schemeClr val="lt1"/>
              </a:buClr>
              <a:buFont typeface="Noto Symbol"/>
              <a:buChar char="•"/>
              <a:defRPr/>
            </a:lvl1pPr>
            <a:lvl2pPr rtl="0">
              <a:spcBef>
                <a:spcPts val="400"/>
              </a:spcBef>
              <a:buClr>
                <a:schemeClr val="lt1"/>
              </a:buClr>
              <a:buFont typeface="Verdana"/>
              <a:buChar char="–"/>
              <a:defRPr/>
            </a:lvl2pPr>
            <a:lvl3pPr rtl="0">
              <a:spcBef>
                <a:spcPts val="400"/>
              </a:spcBef>
              <a:buClr>
                <a:schemeClr val="lt1"/>
              </a:buClr>
              <a:buFont typeface="Verdana"/>
              <a:buChar char="▪"/>
              <a:defRPr/>
            </a:lvl3pPr>
            <a:lvl4pPr marL="2211861" indent="-281509" rtl="0">
              <a:spcBef>
                <a:spcPts val="400"/>
              </a:spcBef>
              <a:buClr>
                <a:schemeClr val="lt1"/>
              </a:buClr>
              <a:buFont typeface="Verdana"/>
              <a:buChar char="—"/>
              <a:defRPr/>
            </a:lvl4pPr>
            <a:lvl5pPr rtl="0">
              <a:spcBef>
                <a:spcPts val="4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777072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1"/>
            <a:ext cx="12192000" cy="6857999"/>
          </a:xfrm>
          <a:prstGeom prst="rect">
            <a:avLst/>
          </a:prstGeom>
          <a:solidFill>
            <a:srgbClr val="000000"/>
          </a:solidFill>
          <a:ln w="12700" cap="flat">
            <a:solidFill>
              <a:schemeClr val="lt2"/>
            </a:solidFill>
            <a:prstDash val="solid"/>
            <a:round/>
            <a:headEnd type="none" w="med" len="med"/>
            <a:tailEnd type="none" w="med" len="med"/>
          </a:ln>
        </p:spPr>
        <p:txBody>
          <a:bodyPr lIns="121900" tIns="60933" rIns="121900" bIns="60933" anchor="ctr" anchorCtr="0">
            <a:noAutofit/>
          </a:bodyPr>
          <a:lstStyle/>
          <a:p>
            <a:pPr marL="0" marR="0" lvl="0" indent="0" algn="ctr"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488949" y="6690783"/>
            <a:ext cx="3033200" cy="1332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10589685" y="6284383"/>
            <a:ext cx="1276399" cy="294400"/>
          </a:xfrm>
          <a:prstGeom prst="rect">
            <a:avLst/>
          </a:prstGeom>
          <a:noFill/>
          <a:ln>
            <a:noFill/>
          </a:ln>
        </p:spPr>
      </p:pic>
    </p:spTree>
    <p:extLst>
      <p:ext uri="{BB962C8B-B14F-4D97-AF65-F5344CB8AC3E}">
        <p14:creationId xmlns:p14="http://schemas.microsoft.com/office/powerpoint/2010/main" val="38076964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488949" y="1047750"/>
            <a:ext cx="11214099" cy="461625"/>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667" b="0">
                <a:solidFill>
                  <a:schemeClr val="dk1"/>
                </a:solidFill>
                <a:latin typeface="Arial"/>
                <a:ea typeface="Arial"/>
                <a:cs typeface="Arial"/>
                <a:sym typeface="Arial"/>
              </a:defRPr>
            </a:lvl1pPr>
            <a:lvl2pPr marL="609585" indent="0" rtl="0">
              <a:spcBef>
                <a:spcPts val="0"/>
              </a:spcBef>
              <a:buNone/>
              <a:defRPr sz="2667" b="1"/>
            </a:lvl2pPr>
            <a:lvl3pPr marL="1219170" indent="0" rtl="0">
              <a:spcBef>
                <a:spcPts val="0"/>
              </a:spcBef>
              <a:buNone/>
              <a:defRPr sz="2400" b="1"/>
            </a:lvl3pPr>
            <a:lvl4pPr marL="1828754" indent="0" rtl="0">
              <a:spcBef>
                <a:spcPts val="0"/>
              </a:spcBef>
              <a:buNone/>
              <a:defRPr sz="2133" b="1"/>
            </a:lvl4pPr>
            <a:lvl5pPr marL="2438339" indent="0" rtl="0">
              <a:spcBef>
                <a:spcPts val="0"/>
              </a:spcBef>
              <a:buNone/>
              <a:defRPr sz="2133" b="1"/>
            </a:lvl5pPr>
            <a:lvl6pPr marL="3047924" indent="0" rtl="0">
              <a:spcBef>
                <a:spcPts val="0"/>
              </a:spcBef>
              <a:buFont typeface="Arial"/>
              <a:buNone/>
              <a:defRPr sz="2133" b="1"/>
            </a:lvl6pPr>
            <a:lvl7pPr marL="3657509" indent="0" rtl="0">
              <a:spcBef>
                <a:spcPts val="0"/>
              </a:spcBef>
              <a:buFont typeface="Arial"/>
              <a:buNone/>
              <a:defRPr sz="2133" b="1"/>
            </a:lvl7pPr>
            <a:lvl8pPr marL="4267093" indent="0" rtl="0">
              <a:spcBef>
                <a:spcPts val="0"/>
              </a:spcBef>
              <a:buFont typeface="Arial"/>
              <a:buNone/>
              <a:defRPr sz="2133" b="1"/>
            </a:lvl8pPr>
            <a:lvl9pPr marL="4876678" indent="0" rtl="0">
              <a:spcBef>
                <a:spcPts val="0"/>
              </a:spcBef>
              <a:buFont typeface="Arial"/>
              <a:buNone/>
              <a:defRPr sz="2133" b="1"/>
            </a:lvl9pPr>
          </a:lstStyle>
          <a:p>
            <a:endParaRPr/>
          </a:p>
        </p:txBody>
      </p:sp>
      <p:sp>
        <p:nvSpPr>
          <p:cNvPr id="29" name="Shape 29"/>
          <p:cNvSpPr txBox="1">
            <a:spLocks noGrp="1"/>
          </p:cNvSpPr>
          <p:nvPr>
            <p:ph type="title"/>
          </p:nvPr>
        </p:nvSpPr>
        <p:spPr>
          <a:xfrm>
            <a:off x="488949" y="433916"/>
            <a:ext cx="11214099" cy="613832"/>
          </a:xfrm>
          <a:prstGeom prst="rect">
            <a:avLst/>
          </a:prstGeom>
          <a:noFill/>
          <a:ln>
            <a:noFill/>
          </a:ln>
        </p:spPr>
        <p:txBody>
          <a:bodyPr lIns="91425" tIns="91425" rIns="91425" bIns="91425" anchor="t" anchorCtr="0"/>
          <a:lstStyle>
            <a:lvl1pPr rtl="0">
              <a:lnSpc>
                <a:spcPct val="90000"/>
              </a:lnSpc>
              <a:spcBef>
                <a:spcPts val="0"/>
              </a:spcBef>
              <a:defRPr sz="4267">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646607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8949" y="433916"/>
            <a:ext cx="11214099" cy="613832"/>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488951" y="1432983"/>
            <a:ext cx="11214099" cy="4510615"/>
          </a:xfrm>
          <a:prstGeom prst="rect">
            <a:avLst/>
          </a:prstGeom>
          <a:noFill/>
          <a:ln>
            <a:noFill/>
          </a:ln>
        </p:spPr>
        <p:txBody>
          <a:bodyPr lIns="91425" tIns="91425" rIns="91425" bIns="91425" anchor="t" anchorCtr="0"/>
          <a:lstStyle>
            <a:lvl1pPr rtl="0">
              <a:spcBef>
                <a:spcPts val="1600"/>
              </a:spcBef>
              <a:buClr>
                <a:schemeClr val="accent1"/>
              </a:buClr>
              <a:buFont typeface="Noto Symbol"/>
              <a:buChar char="•"/>
              <a:defRPr/>
            </a:lvl1pPr>
            <a:lvl2pPr rtl="0">
              <a:spcBef>
                <a:spcPts val="400"/>
              </a:spcBef>
              <a:buClr>
                <a:schemeClr val="accent1"/>
              </a:buClr>
              <a:buFont typeface="Verdana"/>
              <a:buChar char="–"/>
              <a:defRPr/>
            </a:lvl2pPr>
            <a:lvl3pPr rtl="0">
              <a:spcBef>
                <a:spcPts val="400"/>
              </a:spcBef>
              <a:buClr>
                <a:schemeClr val="accent1"/>
              </a:buClr>
              <a:buFont typeface="Verdana"/>
              <a:buChar char="▪"/>
              <a:defRPr/>
            </a:lvl3pPr>
            <a:lvl4pPr marL="2211862" indent="-281510" rtl="0">
              <a:spcBef>
                <a:spcPts val="400"/>
              </a:spcBef>
              <a:buClr>
                <a:schemeClr val="accent1"/>
              </a:buClr>
              <a:buFont typeface="Verdana"/>
              <a:buChar char="—"/>
              <a:defRPr/>
            </a:lvl4pPr>
            <a:lvl5pPr rtl="0">
              <a:spcBef>
                <a:spcPts val="4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0274800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488951" y="433918"/>
            <a:ext cx="11214101" cy="609601"/>
          </a:xfrm>
          <a:prstGeom prst="rect">
            <a:avLst/>
          </a:prstGeom>
        </p:spPr>
        <p:txBody>
          <a:bodyPr/>
          <a:lstStyle/>
          <a:p>
            <a:pPr lvl="0">
              <a:defRPr sz="1800">
                <a:solidFill>
                  <a:srgbClr val="000000"/>
                </a:solidFill>
                <a:uFillTx/>
              </a:defRPr>
            </a:pPr>
            <a:r>
              <a:rPr sz="4267">
                <a:solidFill>
                  <a:srgbClr val="008881"/>
                </a:solidFill>
                <a:uFill>
                  <a:solidFill>
                    <a:srgbClr val="008881"/>
                  </a:solidFill>
                </a:uFill>
              </a:rPr>
              <a:t>Title Text</a:t>
            </a:r>
          </a:p>
        </p:txBody>
      </p:sp>
      <p:sp>
        <p:nvSpPr>
          <p:cNvPr id="65" name="Shape 65"/>
          <p:cNvSpPr>
            <a:spLocks noGrp="1"/>
          </p:cNvSpPr>
          <p:nvPr>
            <p:ph type="sldNum" sz="quarter" idx="2"/>
          </p:nvPr>
        </p:nvSpPr>
        <p:spPr>
          <a:xfrm>
            <a:off x="11404600" y="6695327"/>
            <a:ext cx="711200" cy="169335"/>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427426473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799" cy="27367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6933"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6933">
                <a:solidFill>
                  <a:schemeClr val="dk1"/>
                </a:solidFill>
              </a:defRPr>
            </a:lvl2pPr>
            <a:lvl3pPr lvl="2" indent="0" algn="ctr">
              <a:spcBef>
                <a:spcPts val="0"/>
              </a:spcBef>
              <a:buClr>
                <a:schemeClr val="dk1"/>
              </a:buClr>
              <a:buFont typeface="Arial"/>
              <a:buNone/>
              <a:defRPr sz="6933">
                <a:solidFill>
                  <a:schemeClr val="dk1"/>
                </a:solidFill>
              </a:defRPr>
            </a:lvl3pPr>
            <a:lvl4pPr lvl="3" indent="0" algn="ctr">
              <a:spcBef>
                <a:spcPts val="0"/>
              </a:spcBef>
              <a:buClr>
                <a:schemeClr val="dk1"/>
              </a:buClr>
              <a:buFont typeface="Arial"/>
              <a:buNone/>
              <a:defRPr sz="6933">
                <a:solidFill>
                  <a:schemeClr val="dk1"/>
                </a:solidFill>
              </a:defRPr>
            </a:lvl4pPr>
            <a:lvl5pPr lvl="4" indent="0" algn="ctr">
              <a:spcBef>
                <a:spcPts val="0"/>
              </a:spcBef>
              <a:buClr>
                <a:schemeClr val="dk1"/>
              </a:buClr>
              <a:buFont typeface="Arial"/>
              <a:buNone/>
              <a:defRPr sz="6933">
                <a:solidFill>
                  <a:schemeClr val="dk1"/>
                </a:solidFill>
              </a:defRPr>
            </a:lvl5pPr>
            <a:lvl6pPr lvl="5" indent="0" algn="ctr">
              <a:spcBef>
                <a:spcPts val="0"/>
              </a:spcBef>
              <a:buClr>
                <a:schemeClr val="dk1"/>
              </a:buClr>
              <a:buFont typeface="Arial"/>
              <a:buNone/>
              <a:defRPr sz="6933">
                <a:solidFill>
                  <a:schemeClr val="dk1"/>
                </a:solidFill>
              </a:defRPr>
            </a:lvl6pPr>
            <a:lvl7pPr lvl="6" indent="0" algn="ctr">
              <a:spcBef>
                <a:spcPts val="0"/>
              </a:spcBef>
              <a:buClr>
                <a:schemeClr val="dk1"/>
              </a:buClr>
              <a:buFont typeface="Arial"/>
              <a:buNone/>
              <a:defRPr sz="6933">
                <a:solidFill>
                  <a:schemeClr val="dk1"/>
                </a:solidFill>
              </a:defRPr>
            </a:lvl7pPr>
            <a:lvl8pPr lvl="7" indent="0" algn="ctr">
              <a:spcBef>
                <a:spcPts val="0"/>
              </a:spcBef>
              <a:buClr>
                <a:schemeClr val="dk1"/>
              </a:buClr>
              <a:buFont typeface="Arial"/>
              <a:buNone/>
              <a:defRPr sz="6933">
                <a:solidFill>
                  <a:schemeClr val="dk1"/>
                </a:solidFill>
              </a:defRPr>
            </a:lvl8pPr>
            <a:lvl9pPr lvl="8" indent="0" algn="ctr">
              <a:spcBef>
                <a:spcPts val="0"/>
              </a:spcBef>
              <a:buClr>
                <a:schemeClr val="dk1"/>
              </a:buClr>
              <a:buFont typeface="Arial"/>
              <a:buNone/>
              <a:defRPr sz="6933">
                <a:solidFill>
                  <a:schemeClr val="dk1"/>
                </a:solidFill>
              </a:defRPr>
            </a:lvl9pPr>
          </a:lstStyle>
          <a:p>
            <a:endParaRPr/>
          </a:p>
        </p:txBody>
      </p:sp>
      <p:sp>
        <p:nvSpPr>
          <p:cNvPr id="11" name="Shape 11"/>
          <p:cNvSpPr txBox="1">
            <a:spLocks noGrp="1"/>
          </p:cNvSpPr>
          <p:nvPr>
            <p:ph type="subTitle" idx="1"/>
          </p:nvPr>
        </p:nvSpPr>
        <p:spPr>
          <a:xfrm>
            <a:off x="415601" y="3778833"/>
            <a:ext cx="11360799" cy="10568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1pPr>
            <a:lvl2pPr marL="609585" marR="0" lvl="1"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2pPr>
            <a:lvl3pPr marL="1219170" marR="0" lvl="2"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3pPr>
            <a:lvl4pPr marL="1828754" marR="0" lvl="3"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4pPr>
            <a:lvl5pPr marL="2438339" marR="0" lvl="4"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5pPr>
            <a:lvl6pPr marL="3047924" marR="0" lvl="5"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6pPr>
            <a:lvl7pPr marL="3657509" marR="0" lvl="6"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7pPr>
            <a:lvl8pPr marL="4267093" marR="0" lvl="7"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8pPr>
            <a:lvl9pPr marL="4876678" marR="0" lvl="8" indent="0" algn="ctr" rtl="0">
              <a:lnSpc>
                <a:spcPct val="100000"/>
              </a:lnSpc>
              <a:spcBef>
                <a:spcPts val="0"/>
              </a:spcBef>
              <a:spcAft>
                <a:spcPts val="0"/>
              </a:spcAft>
              <a:buClr>
                <a:schemeClr val="dk2"/>
              </a:buClr>
              <a:buFont typeface="Arial"/>
              <a:buNone/>
              <a:defRPr sz="3733"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922314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0C53-EE9D-403B-8375-3EF74D7131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A0F864-C7AF-41C0-82AD-73F8C1C0AB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6C0DF2-9EC8-46DA-AF90-BA8433A596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E5AA60-8F77-4DB7-9C3E-9DACF14A7C5A}"/>
              </a:ext>
            </a:extLst>
          </p:cNvPr>
          <p:cNvSpPr>
            <a:spLocks noGrp="1"/>
          </p:cNvSpPr>
          <p:nvPr>
            <p:ph type="dt" sz="half" idx="10"/>
          </p:nvPr>
        </p:nvSpPr>
        <p:spPr/>
        <p:txBody>
          <a:bodyPr/>
          <a:lstStyle/>
          <a:p>
            <a:fld id="{98ABB451-815A-49F9-BA63-EECAB383B84B}" type="datetimeFigureOut">
              <a:rPr lang="en-US" smtClean="0"/>
              <a:t>7/11/2019</a:t>
            </a:fld>
            <a:endParaRPr lang="en-US"/>
          </a:p>
        </p:txBody>
      </p:sp>
      <p:sp>
        <p:nvSpPr>
          <p:cNvPr id="6" name="Footer Placeholder 5">
            <a:extLst>
              <a:ext uri="{FF2B5EF4-FFF2-40B4-BE49-F238E27FC236}">
                <a16:creationId xmlns:a16="http://schemas.microsoft.com/office/drawing/2014/main" id="{D9B2ADA5-8F12-43A2-AA0B-755B38CA8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09A9AD-E19C-424B-889D-8C223875A67F}"/>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5772559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Shape 52"/>
        <p:cNvGrpSpPr/>
        <p:nvPr/>
      </p:nvGrpSpPr>
      <p:grpSpPr>
        <a:xfrm>
          <a:off x="0" y="0"/>
          <a:ext cx="0" cy="0"/>
          <a:chOff x="0" y="0"/>
          <a:chExt cx="0" cy="0"/>
        </a:xfrm>
      </p:grpSpPr>
      <p:sp>
        <p:nvSpPr>
          <p:cNvPr id="54" name="Shape 54"/>
          <p:cNvSpPr/>
          <p:nvPr/>
        </p:nvSpPr>
        <p:spPr>
          <a:xfrm>
            <a:off x="0" y="1"/>
            <a:ext cx="12192000" cy="71999"/>
          </a:xfrm>
          <a:prstGeom prst="rect">
            <a:avLst/>
          </a:prstGeom>
          <a:solidFill>
            <a:srgbClr val="008774"/>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a:solidFill>
                <a:schemeClr val="lt1"/>
              </a:solidFill>
              <a:latin typeface="Arial"/>
              <a:ea typeface="Arial"/>
              <a:cs typeface="Arial"/>
              <a:sym typeface="Arial"/>
            </a:endParaRPr>
          </a:p>
        </p:txBody>
      </p:sp>
      <p:pic>
        <p:nvPicPr>
          <p:cNvPr id="55" name="Shape 5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030373" y="6473435"/>
            <a:ext cx="975199" cy="228400"/>
          </a:xfrm>
          <a:prstGeom prst="rect">
            <a:avLst/>
          </a:prstGeom>
          <a:noFill/>
          <a:ln>
            <a:noFill/>
          </a:ln>
        </p:spPr>
      </p:pic>
      <p:sp>
        <p:nvSpPr>
          <p:cNvPr id="6" name="Shape 33"/>
          <p:cNvSpPr txBox="1">
            <a:spLocks noGrp="1"/>
          </p:cNvSpPr>
          <p:nvPr>
            <p:ph type="subTitle" idx="1"/>
          </p:nvPr>
        </p:nvSpPr>
        <p:spPr>
          <a:xfrm>
            <a:off x="487681" y="832933"/>
            <a:ext cx="11216640" cy="722800"/>
          </a:xfrm>
          <a:prstGeom prst="rect">
            <a:avLst/>
          </a:prstGeom>
          <a:noFill/>
          <a:ln>
            <a:noFill/>
          </a:ln>
        </p:spPr>
        <p:txBody>
          <a:bodyPr lIns="91425" tIns="91425" rIns="91425" bIns="91425" anchor="t" anchorCtr="0"/>
          <a:lstStyle>
            <a:lvl1pPr lvl="0" rtl="0">
              <a:spcBef>
                <a:spcPts val="0"/>
              </a:spcBef>
              <a:buNone/>
              <a:defRPr sz="2400">
                <a:solidFill>
                  <a:srgbClr val="59595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dirty="0"/>
          </a:p>
        </p:txBody>
      </p:sp>
      <p:sp>
        <p:nvSpPr>
          <p:cNvPr id="7" name="Shape 34"/>
          <p:cNvSpPr txBox="1">
            <a:spLocks noGrp="1"/>
          </p:cNvSpPr>
          <p:nvPr>
            <p:ph type="title"/>
          </p:nvPr>
        </p:nvSpPr>
        <p:spPr>
          <a:xfrm>
            <a:off x="487680" y="226067"/>
            <a:ext cx="11216640" cy="722800"/>
          </a:xfrm>
          <a:prstGeom prst="rect">
            <a:avLst/>
          </a:prstGeom>
          <a:noFill/>
          <a:ln>
            <a:noFill/>
          </a:ln>
        </p:spPr>
        <p:txBody>
          <a:bodyPr lIns="91425" tIns="91425" rIns="91425" bIns="91425" anchor="ctr" anchorCtr="0"/>
          <a:lstStyle>
            <a:lvl1pPr lvl="0" rtl="0">
              <a:spcBef>
                <a:spcPts val="0"/>
              </a:spcBef>
              <a:buNone/>
              <a:defRPr sz="3733" b="1">
                <a:solidFill>
                  <a:schemeClr val="accen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dirty="0"/>
          </a:p>
        </p:txBody>
      </p:sp>
    </p:spTree>
    <p:extLst>
      <p:ext uri="{BB962C8B-B14F-4D97-AF65-F5344CB8AC3E}">
        <p14:creationId xmlns:p14="http://schemas.microsoft.com/office/powerpoint/2010/main" val="42426774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11668" y="5831699"/>
            <a:ext cx="3608832" cy="469148"/>
          </a:xfrm>
          <a:prstGeom prst="rect">
            <a:avLst/>
          </a:prstGeom>
        </p:spPr>
      </p:pic>
    </p:spTree>
    <p:extLst>
      <p:ext uri="{BB962C8B-B14F-4D97-AF65-F5344CB8AC3E}">
        <p14:creationId xmlns:p14="http://schemas.microsoft.com/office/powerpoint/2010/main" val="26525322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Cov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11668" y="5831699"/>
            <a:ext cx="3608832" cy="469148"/>
          </a:xfrm>
          <a:prstGeom prst="rect">
            <a:avLst/>
          </a:prstGeom>
        </p:spPr>
      </p:pic>
    </p:spTree>
    <p:extLst>
      <p:ext uri="{BB962C8B-B14F-4D97-AF65-F5344CB8AC3E}">
        <p14:creationId xmlns:p14="http://schemas.microsoft.com/office/powerpoint/2010/main" val="1209129484"/>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11668" y="5831699"/>
            <a:ext cx="3608832" cy="469148"/>
          </a:xfrm>
          <a:prstGeom prst="rect">
            <a:avLst/>
          </a:prstGeom>
        </p:spPr>
      </p:pic>
    </p:spTree>
    <p:extLst>
      <p:ext uri="{BB962C8B-B14F-4D97-AF65-F5344CB8AC3E}">
        <p14:creationId xmlns:p14="http://schemas.microsoft.com/office/powerpoint/2010/main" val="67895082"/>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011668" y="5831699"/>
            <a:ext cx="3608832" cy="469148"/>
          </a:xfrm>
          <a:prstGeom prst="rect">
            <a:avLst/>
          </a:prstGeom>
        </p:spPr>
      </p:pic>
    </p:spTree>
    <p:extLst>
      <p:ext uri="{BB962C8B-B14F-4D97-AF65-F5344CB8AC3E}">
        <p14:creationId xmlns:p14="http://schemas.microsoft.com/office/powerpoint/2010/main" val="3018204141"/>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52449"/>
            <a:ext cx="9982200" cy="1994392"/>
          </a:xfrm>
          <a:prstGeom prst="rect">
            <a:avLst/>
          </a:prstGeom>
        </p:spPr>
        <p:txBody>
          <a:bodyPr wrap="square" lIns="0" tIns="0" rIns="0" bIns="0" anchor="b">
            <a:spAutoFit/>
          </a:bodyPr>
          <a:lstStyle>
            <a:lvl1pPr algn="l">
              <a:defRPr sz="72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2743200"/>
            <a:ext cx="9982200" cy="1655763"/>
          </a:xfrm>
          <a:prstGeom prst="rect">
            <a:avLst/>
          </a:prstGeom>
        </p:spPr>
        <p:txBody>
          <a:bodyPr lIns="0" tIns="0" rIns="0" bIns="0"/>
          <a:lstStyle>
            <a:lvl1pPr marL="0" indent="0" algn="l">
              <a:lnSpc>
                <a:spcPct val="100000"/>
              </a:lnSpc>
              <a:spcBef>
                <a:spcPts val="0"/>
              </a:spcBef>
              <a:buNone/>
              <a:defRPr sz="2667">
                <a:solidFill>
                  <a:schemeClr val="tx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11668" y="5831699"/>
            <a:ext cx="3608832" cy="469148"/>
          </a:xfrm>
          <a:prstGeom prst="rect">
            <a:avLst/>
          </a:prstGeom>
        </p:spPr>
      </p:pic>
    </p:spTree>
    <p:extLst>
      <p:ext uri="{BB962C8B-B14F-4D97-AF65-F5344CB8AC3E}">
        <p14:creationId xmlns:p14="http://schemas.microsoft.com/office/powerpoint/2010/main" val="3757336709"/>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8097089"/>
      </p:ext>
    </p:extLst>
  </p:cSld>
  <p:clrMapOvr>
    <a:masterClrMapping/>
  </p:clrMapOvr>
  <p:extLst>
    <p:ext uri="{DCECCB84-F9BA-43D5-87BE-67443E8EF086}">
      <p15:sldGuideLst xmlns:p15="http://schemas.microsoft.com/office/powerpoint/2012/main">
        <p15:guide id="1" orient="horz" pos="14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50402831"/>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4308603"/>
      </p:ext>
    </p:extLst>
  </p:cSld>
  <p:clrMapOvr>
    <a:masterClrMapping/>
  </p:clrMapOvr>
  <p:extLst>
    <p:ext uri="{DCECCB84-F9BA-43D5-87BE-67443E8EF086}">
      <p15:sldGuideLst xmlns:p15="http://schemas.microsoft.com/office/powerpoint/2012/main">
        <p15:guide id="1" orient="horz" pos="144">
          <p15:clr>
            <a:srgbClr val="FBAE40"/>
          </p15:clr>
        </p15:guide>
        <p15:guide id="2" orient="horz" pos="75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517064"/>
          </a:xfrm>
          <a:prstGeom prst="rect">
            <a:avLst/>
          </a:prstGeom>
        </p:spPr>
        <p:txBody>
          <a:bodyPr wrap="square" lIns="0" tIns="0" rIns="0" bIns="0">
            <a:spAutoFit/>
          </a:bodyPr>
          <a:lstStyle>
            <a:lvl1pPr>
              <a:defRPr sz="3733">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81000" y="914400"/>
            <a:ext cx="11430000" cy="287259"/>
          </a:xfrm>
          <a:prstGeom prst="rect">
            <a:avLst/>
          </a:prstGeom>
        </p:spPr>
        <p:txBody>
          <a:bodyPr wrap="square" lIns="0" tIns="0" rIns="0" bIns="0">
            <a:spAutoFit/>
          </a:bodyPr>
          <a:lstStyle>
            <a:lvl1pPr marL="0" indent="0" algn="l">
              <a:lnSpc>
                <a:spcPct val="100000"/>
              </a:lnSpc>
              <a:spcBef>
                <a:spcPts val="0"/>
              </a:spcBef>
              <a:buNone/>
              <a:defRPr sz="1867">
                <a:solidFill>
                  <a:schemeClr val="bg2"/>
                </a:solidFill>
                <a:latin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Content Placeholder 2"/>
          <p:cNvSpPr>
            <a:spLocks noGrp="1"/>
          </p:cNvSpPr>
          <p:nvPr>
            <p:ph idx="10"/>
          </p:nvPr>
        </p:nvSpPr>
        <p:spPr>
          <a:xfrm>
            <a:off x="381000" y="1600200"/>
            <a:ext cx="11430000" cy="4419600"/>
          </a:xfrm>
          <a:prstGeom prst="rect">
            <a:avLst/>
          </a:prstGeom>
        </p:spPr>
        <p:txBody>
          <a:bodyPr lIns="0" tIns="0" rIns="0" bIns="0"/>
          <a:lstStyle>
            <a:lvl1pPr marL="228594" indent="-228594">
              <a:lnSpc>
                <a:spcPct val="100000"/>
              </a:lnSpc>
              <a:spcBef>
                <a:spcPts val="1600"/>
              </a:spcBef>
              <a:buClr>
                <a:srgbClr val="808080"/>
              </a:buClr>
              <a:buFont typeface="Arial" panose="020B0604020202020204" pitchFamily="34" charset="0"/>
              <a:buChar char="•"/>
              <a:defRPr sz="2400">
                <a:solidFill>
                  <a:schemeClr val="bg2"/>
                </a:solidFill>
                <a:latin typeface="Arial" panose="020B0604020202020204" pitchFamily="34" charset="0"/>
              </a:defRPr>
            </a:lvl1pPr>
            <a:lvl2pPr marL="685783" indent="-228594">
              <a:lnSpc>
                <a:spcPct val="100000"/>
              </a:lnSpc>
              <a:spcBef>
                <a:spcPts val="400"/>
              </a:spcBef>
              <a:buClr>
                <a:srgbClr val="808080"/>
              </a:buClr>
              <a:buFont typeface="Arial" panose="020B0604020202020204" pitchFamily="34" charset="0"/>
              <a:buChar char="–"/>
              <a:defRPr sz="1867">
                <a:solidFill>
                  <a:schemeClr val="bg2"/>
                </a:solidFill>
                <a:latin typeface="Arial" panose="020B0604020202020204" pitchFamily="34" charset="0"/>
              </a:defRPr>
            </a:lvl2pPr>
            <a:lvl3pPr marL="1066773" indent="-152396">
              <a:lnSpc>
                <a:spcPct val="100000"/>
              </a:lnSpc>
              <a:spcBef>
                <a:spcPts val="400"/>
              </a:spcBef>
              <a:buClr>
                <a:srgbClr val="808080"/>
              </a:buClr>
              <a:buFont typeface="Arial" panose="020B0604020202020204" pitchFamily="34" charset="0"/>
              <a:buChar char="▪"/>
              <a:defRPr sz="1467">
                <a:solidFill>
                  <a:schemeClr val="bg2"/>
                </a:solidFill>
                <a:latin typeface="Arial" panose="020B0604020202020204" pitchFamily="34" charset="0"/>
              </a:defRPr>
            </a:lvl3pPr>
            <a:lvl4pPr marL="1600160" indent="-228594">
              <a:lnSpc>
                <a:spcPct val="100000"/>
              </a:lnSpc>
              <a:spcBef>
                <a:spcPts val="400"/>
              </a:spcBef>
              <a:buClr>
                <a:schemeClr val="bg1">
                  <a:lumMod val="60000"/>
                  <a:lumOff val="40000"/>
                </a:schemeClr>
              </a:buClr>
              <a:buFont typeface="Arial" panose="020B0604020202020204" pitchFamily="34" charset="0"/>
              <a:buChar char="•"/>
              <a:defRPr sz="1200"/>
            </a:lvl4pPr>
            <a:lvl5pPr marL="2057349" indent="-228594">
              <a:lnSpc>
                <a:spcPct val="100000"/>
              </a:lnSpc>
              <a:spcBef>
                <a:spcPts val="400"/>
              </a:spcBef>
              <a:buClr>
                <a:schemeClr val="bg1">
                  <a:lumMod val="60000"/>
                  <a:lumOff val="40000"/>
                </a:schemeClr>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0536821"/>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63F9-3BA8-434C-9966-CE9689CE9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25E76-F72B-4A9F-8E67-0E50AFC8E1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AEF7A1-F90C-456A-95C1-6F62D740F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C8D0A2-4B7D-41FF-8D3F-9E95D4ECA0BF}"/>
              </a:ext>
            </a:extLst>
          </p:cNvPr>
          <p:cNvSpPr>
            <a:spLocks noGrp="1"/>
          </p:cNvSpPr>
          <p:nvPr>
            <p:ph type="dt" sz="half" idx="10"/>
          </p:nvPr>
        </p:nvSpPr>
        <p:spPr/>
        <p:txBody>
          <a:bodyPr/>
          <a:lstStyle/>
          <a:p>
            <a:fld id="{98ABB451-815A-49F9-BA63-EECAB383B84B}" type="datetimeFigureOut">
              <a:rPr lang="en-US" smtClean="0"/>
              <a:t>7/11/2019</a:t>
            </a:fld>
            <a:endParaRPr lang="en-US"/>
          </a:p>
        </p:txBody>
      </p:sp>
      <p:sp>
        <p:nvSpPr>
          <p:cNvPr id="6" name="Footer Placeholder 5">
            <a:extLst>
              <a:ext uri="{FF2B5EF4-FFF2-40B4-BE49-F238E27FC236}">
                <a16:creationId xmlns:a16="http://schemas.microsoft.com/office/drawing/2014/main" id="{6850743B-2699-4889-8B08-BF765E297B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B81439-4634-4148-A25C-1ABDFAE17A14}"/>
              </a:ext>
            </a:extLst>
          </p:cNvPr>
          <p:cNvSpPr>
            <a:spLocks noGrp="1"/>
          </p:cNvSpPr>
          <p:nvPr>
            <p:ph type="sldNum" sz="quarter" idx="12"/>
          </p:nvPr>
        </p:nvSpPr>
        <p:spPr/>
        <p:txBody>
          <a:bodyPr/>
          <a:lstStyle/>
          <a:p>
            <a:fld id="{C9F8FA7F-E41E-402E-AC4A-87BFE12CBB56}" type="slidenum">
              <a:rPr lang="en-US" smtClean="0"/>
              <a:t>‹#›</a:t>
            </a:fld>
            <a:endParaRPr lang="en-US"/>
          </a:p>
        </p:txBody>
      </p:sp>
    </p:spTree>
    <p:extLst>
      <p:ext uri="{BB962C8B-B14F-4D97-AF65-F5344CB8AC3E}">
        <p14:creationId xmlns:p14="http://schemas.microsoft.com/office/powerpoint/2010/main" val="3139945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16002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612900"/>
            <a:ext cx="5410200" cy="4351339"/>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Tree>
    <p:extLst>
      <p:ext uri="{BB962C8B-B14F-4D97-AF65-F5344CB8AC3E}">
        <p14:creationId xmlns:p14="http://schemas.microsoft.com/office/powerpoint/2010/main" val="1000049331"/>
      </p:ext>
    </p:extLst>
  </p:cSld>
  <p:clrMapOvr>
    <a:masterClrMapping/>
  </p:clrMapOvr>
  <p:extLst>
    <p:ext uri="{DCECCB84-F9BA-43D5-87BE-67443E8EF086}">
      <p15:sldGuideLst xmlns:p15="http://schemas.microsoft.com/office/powerpoint/2012/main">
        <p15:guide id="1" orient="horz" pos="756">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18923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6400800" y="1905001"/>
            <a:ext cx="5410200" cy="4076700"/>
          </a:xfrm>
          <a:prstGeom prst="rect">
            <a:avLst/>
          </a:prstGeom>
        </p:spPr>
        <p:txBody>
          <a:bodyPr lIns="0" tIns="0" rIns="0" bIns="0"/>
          <a:lstStyle>
            <a:lvl1pPr>
              <a:buClr>
                <a:srgbClr val="808080"/>
              </a:buClr>
              <a:defRPr lang="en-US" sz="2400" dirty="0" smtClean="0">
                <a:solidFill>
                  <a:schemeClr val="bg2"/>
                </a:solidFill>
                <a:latin typeface="Arial" panose="020B0604020202020204" pitchFamily="34" charset="0"/>
              </a:defRPr>
            </a:lvl1pPr>
            <a:lvl2pPr>
              <a:buClr>
                <a:srgbClr val="808080"/>
              </a:buClr>
              <a:defRPr lang="en-US" sz="1867" dirty="0" smtClean="0">
                <a:solidFill>
                  <a:schemeClr val="bg2"/>
                </a:solidFill>
                <a:latin typeface="Arial" panose="020B0604020202020204" pitchFamily="34" charset="0"/>
              </a:defRPr>
            </a:lvl2pPr>
            <a:lvl3pPr>
              <a:buClr>
                <a:srgbClr val="808080"/>
              </a:buClr>
              <a:defRPr lang="en-US" sz="1467"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5410200"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Text Placeholder 4"/>
          <p:cNvSpPr>
            <a:spLocks noGrp="1"/>
          </p:cNvSpPr>
          <p:nvPr>
            <p:ph type="body" sz="quarter" idx="3"/>
          </p:nvPr>
        </p:nvSpPr>
        <p:spPr>
          <a:xfrm>
            <a:off x="6374157" y="1295400"/>
            <a:ext cx="5436844" cy="381000"/>
          </a:xfrm>
          <a:prstGeom prst="rect">
            <a:avLst/>
          </a:prstGeom>
        </p:spPr>
        <p:txBody>
          <a:bodyPr lIns="0" tIns="0" rIns="0" bIns="0" anchor="t" anchorCtr="0"/>
          <a:lstStyle>
            <a:lvl1pPr marL="0" indent="0">
              <a:buNone/>
              <a:defRPr sz="2667"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Tree>
    <p:extLst>
      <p:ext uri="{BB962C8B-B14F-4D97-AF65-F5344CB8AC3E}">
        <p14:creationId xmlns:p14="http://schemas.microsoft.com/office/powerpoint/2010/main" val="13997405"/>
      </p:ext>
    </p:extLst>
  </p:cSld>
  <p:clrMapOvr>
    <a:masterClrMapping/>
  </p:clrMapOvr>
  <p:extLst>
    <p:ext uri="{DCECCB84-F9BA-43D5-87BE-67443E8EF086}">
      <p15:sldGuideLst xmlns:p15="http://schemas.microsoft.com/office/powerpoint/2012/main">
        <p15:guide id="1" orient="horz" pos="6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374649" y="304800"/>
            <a:ext cx="11436351" cy="517064"/>
          </a:xfrm>
          <a:prstGeom prst="rect">
            <a:avLst/>
          </a:prstGeom>
        </p:spPr>
        <p:txBody>
          <a:bodyPr wrap="square" lIns="0" tIns="0" rIns="0" bIns="0">
            <a:spAutoFit/>
          </a:bodyPr>
          <a:lstStyle>
            <a:lvl1pPr>
              <a:defRPr lang="en-US" sz="3733"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3" name="Content Placeholder 2"/>
          <p:cNvSpPr>
            <a:spLocks noGrp="1"/>
          </p:cNvSpPr>
          <p:nvPr>
            <p:ph sz="half" idx="1"/>
          </p:nvPr>
        </p:nvSpPr>
        <p:spPr>
          <a:xfrm>
            <a:off x="3810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4" name="Content Placeholder 3"/>
          <p:cNvSpPr>
            <a:spLocks noGrp="1"/>
          </p:cNvSpPr>
          <p:nvPr>
            <p:ph sz="half" idx="2"/>
          </p:nvPr>
        </p:nvSpPr>
        <p:spPr>
          <a:xfrm>
            <a:off x="43053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5" name="Text Placeholder 2"/>
          <p:cNvSpPr>
            <a:spLocks noGrp="1"/>
          </p:cNvSpPr>
          <p:nvPr>
            <p:ph type="body" idx="10"/>
          </p:nvPr>
        </p:nvSpPr>
        <p:spPr>
          <a:xfrm>
            <a:off x="381000" y="1295400"/>
            <a:ext cx="3581400" cy="3810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Text Placeholder 4"/>
          <p:cNvSpPr>
            <a:spLocks noGrp="1"/>
          </p:cNvSpPr>
          <p:nvPr>
            <p:ph type="body" sz="quarter" idx="3"/>
          </p:nvPr>
        </p:nvSpPr>
        <p:spPr>
          <a:xfrm>
            <a:off x="4267200" y="1295400"/>
            <a:ext cx="3581400" cy="3810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7" name="Content Placeholder 3"/>
          <p:cNvSpPr>
            <a:spLocks noGrp="1"/>
          </p:cNvSpPr>
          <p:nvPr>
            <p:ph sz="half" idx="11"/>
          </p:nvPr>
        </p:nvSpPr>
        <p:spPr>
          <a:xfrm>
            <a:off x="8229600" y="2057401"/>
            <a:ext cx="3581400" cy="4076700"/>
          </a:xfrm>
          <a:prstGeom prst="rect">
            <a:avLst/>
          </a:prstGeom>
        </p:spPr>
        <p:txBody>
          <a:bodyPr lIns="0" tIns="0" rIns="0" bIns="0"/>
          <a:lstStyle>
            <a:lvl1pPr>
              <a:buClr>
                <a:srgbClr val="808080"/>
              </a:buClr>
              <a:defRPr lang="en-US" sz="2133" dirty="0" smtClean="0">
                <a:solidFill>
                  <a:schemeClr val="bg2"/>
                </a:solidFill>
                <a:latin typeface="Arial" panose="020B0604020202020204" pitchFamily="34" charset="0"/>
              </a:defRPr>
            </a:lvl1pPr>
            <a:lvl2pPr>
              <a:buClr>
                <a:srgbClr val="808080"/>
              </a:buClr>
              <a:defRPr lang="en-US" sz="1600" dirty="0" smtClean="0">
                <a:solidFill>
                  <a:schemeClr val="bg2"/>
                </a:solidFill>
                <a:latin typeface="Arial" panose="020B0604020202020204" pitchFamily="34" charset="0"/>
              </a:defRPr>
            </a:lvl2pPr>
            <a:lvl3pPr>
              <a:buClr>
                <a:srgbClr val="808080"/>
              </a:buClr>
              <a:defRPr lang="en-US" sz="1400" dirty="0" smtClean="0">
                <a:solidFill>
                  <a:schemeClr val="bg2"/>
                </a:solidFill>
                <a:latin typeface="Arial" panose="020B0604020202020204" pitchFamily="34" charset="0"/>
              </a:defRPr>
            </a:lvl3pPr>
          </a:lstStyle>
          <a:p>
            <a:pPr lvl="0">
              <a:lnSpc>
                <a:spcPct val="100000"/>
              </a:lnSpc>
              <a:spcBef>
                <a:spcPts val="1600"/>
              </a:spcBef>
              <a:buClr>
                <a:srgbClr val="808080"/>
              </a:buClr>
            </a:pPr>
            <a:r>
              <a:rPr lang="en-US"/>
              <a:t>Edit Master text styles</a:t>
            </a:r>
          </a:p>
          <a:p>
            <a:pPr lvl="1">
              <a:lnSpc>
                <a:spcPct val="100000"/>
              </a:lnSpc>
              <a:spcBef>
                <a:spcPts val="1600"/>
              </a:spcBef>
              <a:buClr>
                <a:srgbClr val="808080"/>
              </a:buClr>
            </a:pPr>
            <a:r>
              <a:rPr lang="en-US"/>
              <a:t>Second level</a:t>
            </a:r>
          </a:p>
          <a:p>
            <a:pPr lvl="2">
              <a:lnSpc>
                <a:spcPct val="100000"/>
              </a:lnSpc>
              <a:spcBef>
                <a:spcPts val="1600"/>
              </a:spcBef>
              <a:buClr>
                <a:srgbClr val="808080"/>
              </a:buClr>
            </a:pPr>
            <a:r>
              <a:rPr lang="en-US"/>
              <a:t>Third level</a:t>
            </a:r>
          </a:p>
        </p:txBody>
      </p:sp>
      <p:sp>
        <p:nvSpPr>
          <p:cNvPr id="8" name="Text Placeholder 4"/>
          <p:cNvSpPr>
            <a:spLocks noGrp="1"/>
          </p:cNvSpPr>
          <p:nvPr>
            <p:ph type="body" sz="quarter" idx="12"/>
          </p:nvPr>
        </p:nvSpPr>
        <p:spPr>
          <a:xfrm>
            <a:off x="8202956" y="1295400"/>
            <a:ext cx="3581400" cy="381000"/>
          </a:xfrm>
          <a:prstGeom prst="rect">
            <a:avLst/>
          </a:prstGeom>
        </p:spPr>
        <p:txBody>
          <a:bodyPr lIns="0" tIns="0" rIns="0" bIns="0" anchor="t" anchorCtr="0"/>
          <a:lstStyle>
            <a:lvl1pPr marL="0" indent="0">
              <a:buNone/>
              <a:defRPr sz="2400" b="0">
                <a:solidFill>
                  <a:schemeClr val="bg1"/>
                </a:solidFill>
                <a:latin typeface="Arial" panose="020B060402020202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Tree>
    <p:extLst>
      <p:ext uri="{BB962C8B-B14F-4D97-AF65-F5344CB8AC3E}">
        <p14:creationId xmlns:p14="http://schemas.microsoft.com/office/powerpoint/2010/main" val="1856662204"/>
      </p:ext>
    </p:extLst>
  </p:cSld>
  <p:clrMapOvr>
    <a:masterClrMapping/>
  </p:clrMapOvr>
  <p:extLst>
    <p:ext uri="{DCECCB84-F9BA-43D5-87BE-67443E8EF086}">
      <p15:sldGuideLst xmlns:p15="http://schemas.microsoft.com/office/powerpoint/2012/main">
        <p15:guide id="1" orient="horz" pos="61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7362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20838266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11435372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24763765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256057391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11487212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1000" y="2431804"/>
            <a:ext cx="10515600" cy="1994392"/>
          </a:xfrm>
          <a:prstGeom prst="rect">
            <a:avLst/>
          </a:prstGeom>
        </p:spPr>
        <p:txBody>
          <a:bodyPr lIns="0" tIns="0" rIns="0" bIns="0" anchor="ctr" anchorCtr="0">
            <a:spAutoFit/>
          </a:bodyPr>
          <a:lstStyle>
            <a:lvl1pPr>
              <a:defRPr sz="72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03083" y="6451744"/>
            <a:ext cx="1438648" cy="187024"/>
          </a:xfrm>
          <a:prstGeom prst="rect">
            <a:avLst/>
          </a:prstGeom>
        </p:spPr>
      </p:pic>
    </p:spTree>
    <p:extLst>
      <p:ext uri="{BB962C8B-B14F-4D97-AF65-F5344CB8AC3E}">
        <p14:creationId xmlns:p14="http://schemas.microsoft.com/office/powerpoint/2010/main" val="3500812612"/>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pn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3.png"/><Relationship Id="rId2" Type="http://schemas.openxmlformats.org/officeDocument/2006/relationships/slideLayout" Target="../slideLayouts/slideLayout23.xml"/><Relationship Id="rId16"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1.xml"/><Relationship Id="rId7"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image" Target="../media/image3.pn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theme" Target="../theme/theme6.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7.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7.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microsoft.com/office/2007/relationships/hdphoto" Target="../media/hdphoto1.wdp"/><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image" Target="../media/image10.png"/><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theme" Target="../theme/theme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57263-2E5C-47BA-8EEC-97E1A71F2A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DA774C-D7E8-4B21-ADFB-623278B2B8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E7A376-15C9-4D94-8251-C2245938C7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ABB451-815A-49F9-BA63-EECAB383B84B}" type="datetimeFigureOut">
              <a:rPr lang="en-US" smtClean="0"/>
              <a:t>7/11/2019</a:t>
            </a:fld>
            <a:endParaRPr lang="en-US"/>
          </a:p>
        </p:txBody>
      </p:sp>
      <p:sp>
        <p:nvSpPr>
          <p:cNvPr id="5" name="Footer Placeholder 4">
            <a:extLst>
              <a:ext uri="{FF2B5EF4-FFF2-40B4-BE49-F238E27FC236}">
                <a16:creationId xmlns:a16="http://schemas.microsoft.com/office/drawing/2014/main" id="{48FF8156-79D8-4FF4-ABB5-22239FA951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4B0BCF-AB51-44AF-9B9D-953BD8DA9C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8FA7F-E41E-402E-AC4A-87BFE12CBB56}" type="slidenum">
              <a:rPr lang="en-US" smtClean="0"/>
              <a:t>‹#›</a:t>
            </a:fld>
            <a:endParaRPr lang="en-US"/>
          </a:p>
        </p:txBody>
      </p:sp>
      <p:sp>
        <p:nvSpPr>
          <p:cNvPr id="7" name="MSIPCMContentMarking" descr="{&quot;HashCode&quot;:-1913046509,&quot;Placement&quot;:&quot;Footer&quot;}">
            <a:extLst>
              <a:ext uri="{FF2B5EF4-FFF2-40B4-BE49-F238E27FC236}">
                <a16:creationId xmlns:a16="http://schemas.microsoft.com/office/drawing/2014/main" id="{FA420267-654B-42AD-A7BD-F50441B7DDDE}"/>
              </a:ext>
            </a:extLst>
          </p:cNvPr>
          <p:cNvSpPr txBox="1"/>
          <p:nvPr userDrawn="1"/>
        </p:nvSpPr>
        <p:spPr>
          <a:xfrm>
            <a:off x="0" y="66640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p>
        </p:txBody>
      </p:sp>
    </p:spTree>
    <p:extLst>
      <p:ext uri="{BB962C8B-B14F-4D97-AF65-F5344CB8AC3E}">
        <p14:creationId xmlns:p14="http://schemas.microsoft.com/office/powerpoint/2010/main" val="568944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defTabSz="1219170">
              <a:buSzPct val="25000"/>
            </a:pPr>
            <a:fld id="{00000000-1234-1234-1234-123412341234}" type="slidenum">
              <a:rPr lang="en-US" sz="1200" kern="0" smtClean="0">
                <a:solidFill>
                  <a:srgbClr val="7F7F7F"/>
                </a:solidFill>
                <a:ea typeface="Arial"/>
                <a:cs typeface="Arial"/>
                <a:sym typeface="Arial"/>
              </a:rPr>
              <a:pPr algn="ctr" defTabSz="1219170">
                <a:buSzPct val="25000"/>
              </a:pPr>
              <a:t>‹#›</a:t>
            </a:fld>
            <a:endParaRPr lang="en-US" sz="1200" kern="0">
              <a:solidFill>
                <a:srgbClr val="7F7F7F"/>
              </a:solidFill>
              <a:ea typeface="Arial"/>
              <a:cs typeface="Arial"/>
              <a:sym typeface="Arial"/>
            </a:endParaRPr>
          </a:p>
        </p:txBody>
      </p:sp>
      <p:pic>
        <p:nvPicPr>
          <p:cNvPr id="33" name="Shape 33"/>
          <p:cNvPicPr preferRelativeResize="0"/>
          <p:nvPr/>
        </p:nvPicPr>
        <p:blipFill rotWithShape="1">
          <a:blip r:embed="rId11">
            <a:alphaModFix/>
          </a:blip>
          <a:srcRect/>
          <a:stretch/>
        </p:blipFill>
        <p:spPr>
          <a:xfrm>
            <a:off x="11030373" y="6473435"/>
            <a:ext cx="975359" cy="228397"/>
          </a:xfrm>
          <a:prstGeom prst="rect">
            <a:avLst/>
          </a:prstGeom>
          <a:noFill/>
          <a:ln>
            <a:noFill/>
          </a:ln>
        </p:spPr>
      </p:pic>
      <p:sp>
        <p:nvSpPr>
          <p:cNvPr id="2" name="MSIPCMContentMarking" descr="{&quot;HashCode&quot;:-1913046509,&quot;Placement&quot;:&quot;Footer&quot;}">
            <a:extLst>
              <a:ext uri="{FF2B5EF4-FFF2-40B4-BE49-F238E27FC236}">
                <a16:creationId xmlns:a16="http://schemas.microsoft.com/office/drawing/2014/main" id="{FFAF0F35-F3E8-4220-A5A6-0BF5F39F5704}"/>
              </a:ext>
            </a:extLst>
          </p:cNvPr>
          <p:cNvSpPr txBox="1"/>
          <p:nvPr userDrawn="1"/>
        </p:nvSpPr>
        <p:spPr>
          <a:xfrm>
            <a:off x="0" y="66640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p>
        </p:txBody>
      </p:sp>
    </p:spTree>
    <p:extLst>
      <p:ext uri="{BB962C8B-B14F-4D97-AF65-F5344CB8AC3E}">
        <p14:creationId xmlns:p14="http://schemas.microsoft.com/office/powerpoint/2010/main" val="2596190431"/>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defTabSz="1219170">
              <a:buClr>
                <a:srgbClr val="FFFFFF"/>
              </a:buClr>
              <a:buFont typeface="Arial"/>
              <a:buNone/>
            </a:pPr>
            <a:endParaRPr sz="2400"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10589685" y="6284383"/>
            <a:ext cx="1276399" cy="294400"/>
          </a:xfrm>
          <a:prstGeom prst="rect">
            <a:avLst/>
          </a:prstGeom>
          <a:noFill/>
          <a:ln>
            <a:noFill/>
          </a:ln>
        </p:spPr>
      </p:pic>
      <p:sp>
        <p:nvSpPr>
          <p:cNvPr id="7" name="Shape 7"/>
          <p:cNvSpPr txBox="1"/>
          <p:nvPr/>
        </p:nvSpPr>
        <p:spPr>
          <a:xfrm flipH="1">
            <a:off x="11404601" y="6695017"/>
            <a:ext cx="711199" cy="165199"/>
          </a:xfrm>
          <a:prstGeom prst="rect">
            <a:avLst/>
          </a:prstGeom>
          <a:noFill/>
          <a:ln>
            <a:noFill/>
          </a:ln>
        </p:spPr>
        <p:txBody>
          <a:bodyPr lIns="0" tIns="0" rIns="0" bIns="0" anchor="t" anchorCtr="0">
            <a:noAutofit/>
          </a:bodyPr>
          <a:lstStyle/>
          <a:p>
            <a:pPr algn="r" defTabSz="1219170">
              <a:buClr>
                <a:srgbClr val="7F7F7F"/>
              </a:buClr>
              <a:buSzPct val="25000"/>
              <a:buFont typeface="Arial"/>
              <a:buNone/>
            </a:pPr>
            <a:fld id="{00000000-1234-1234-1234-123412341234}" type="slidenum">
              <a:rPr lang="en" sz="1067" kern="0">
                <a:solidFill>
                  <a:srgbClr val="7F7F7F"/>
                </a:solidFill>
                <a:latin typeface="Arial"/>
                <a:ea typeface="Arial"/>
                <a:cs typeface="Arial"/>
                <a:sym typeface="Arial"/>
                <a:rtl val="0"/>
              </a:rPr>
              <a:pPr algn="r" defTabSz="1219170">
                <a:buClr>
                  <a:srgbClr val="7F7F7F"/>
                </a:buClr>
                <a:buSzPct val="25000"/>
                <a:buFont typeface="Arial"/>
                <a:buNone/>
              </a:pPr>
              <a:t>‹#›</a:t>
            </a:fld>
            <a:endParaRPr lang="en" sz="1067" kern="0">
              <a:solidFill>
                <a:srgbClr val="7F7F7F"/>
              </a:solidFill>
              <a:latin typeface="Arial"/>
              <a:ea typeface="Arial"/>
              <a:cs typeface="Arial"/>
              <a:sym typeface="Arial"/>
              <a:rtl val="0"/>
            </a:endParaRPr>
          </a:p>
        </p:txBody>
      </p:sp>
      <p:sp>
        <p:nvSpPr>
          <p:cNvPr id="8" name="Shape 8"/>
          <p:cNvSpPr txBox="1"/>
          <p:nvPr/>
        </p:nvSpPr>
        <p:spPr>
          <a:xfrm>
            <a:off x="488949" y="6690783"/>
            <a:ext cx="3033200" cy="123199"/>
          </a:xfrm>
          <a:prstGeom prst="rect">
            <a:avLst/>
          </a:prstGeom>
          <a:noFill/>
          <a:ln>
            <a:noFill/>
          </a:ln>
        </p:spPr>
        <p:txBody>
          <a:bodyPr lIns="0" tIns="0" rIns="0" bIns="0" anchor="t" anchorCtr="0">
            <a:noAutofit/>
          </a:bodyPr>
          <a:lstStyle/>
          <a:p>
            <a:pPr defTabSz="1219170">
              <a:buClr>
                <a:srgbClr val="7F7F7F"/>
              </a:buClr>
              <a:buSzPct val="25000"/>
              <a:buFont typeface="Arial"/>
              <a:buNone/>
            </a:pPr>
            <a:r>
              <a:rPr lang="en" sz="800" kern="0">
                <a:solidFill>
                  <a:srgbClr val="7F7F7F"/>
                </a:solidFill>
                <a:latin typeface="Arial"/>
                <a:ea typeface="Arial"/>
                <a:cs typeface="Arial"/>
                <a:sym typeface="Arial"/>
                <a:rtl val="0"/>
              </a:rPr>
              <a:t>© Copyright 2015 Pivotal. All rights reserved.</a:t>
            </a:r>
          </a:p>
        </p:txBody>
      </p:sp>
      <p:sp>
        <p:nvSpPr>
          <p:cNvPr id="2" name="MSIPCMContentMarking" descr="{&quot;HashCode&quot;:-1913046509,&quot;Placement&quot;:&quot;Footer&quot;}">
            <a:extLst>
              <a:ext uri="{FF2B5EF4-FFF2-40B4-BE49-F238E27FC236}">
                <a16:creationId xmlns:a16="http://schemas.microsoft.com/office/drawing/2014/main" id="{1772DCF6-2988-497C-B6B0-8BF8CBFF36D9}"/>
              </a:ext>
            </a:extLst>
          </p:cNvPr>
          <p:cNvSpPr txBox="1"/>
          <p:nvPr userDrawn="1"/>
        </p:nvSpPr>
        <p:spPr>
          <a:xfrm>
            <a:off x="0" y="66640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p>
        </p:txBody>
      </p:sp>
    </p:spTree>
    <p:extLst>
      <p:ext uri="{BB962C8B-B14F-4D97-AF65-F5344CB8AC3E}">
        <p14:creationId xmlns:p14="http://schemas.microsoft.com/office/powerpoint/2010/main" val="2872118823"/>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762"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5063" y="6431150"/>
            <a:ext cx="497783" cy="365124"/>
          </a:xfrm>
          <a:prstGeom prst="rect">
            <a:avLst/>
          </a:prstGeom>
          <a:noFill/>
          <a:ln>
            <a:noFill/>
          </a:ln>
        </p:spPr>
        <p:txBody>
          <a:bodyPr lIns="91425" tIns="45700" rIns="91425" bIns="45700" anchor="ctr" anchorCtr="0">
            <a:noAutofit/>
          </a:bodyPr>
          <a:lstStyle/>
          <a:p>
            <a:pPr algn="ctr" defTabSz="1219170">
              <a:buSzPct val="25000"/>
            </a:pPr>
            <a:fld id="{00000000-1234-1234-1234-123412341234}" type="slidenum">
              <a:rPr lang="en-US" sz="1200" kern="0" smtClean="0">
                <a:solidFill>
                  <a:srgbClr val="7F7F7F"/>
                </a:solidFill>
                <a:ea typeface="Arial"/>
                <a:cs typeface="Arial"/>
                <a:sym typeface="Arial"/>
              </a:rPr>
              <a:pPr algn="ctr" defTabSz="1219170">
                <a:buSzPct val="25000"/>
              </a:pPr>
              <a:t>‹#›</a:t>
            </a:fld>
            <a:endParaRPr lang="en-US" sz="1200" kern="0">
              <a:solidFill>
                <a:srgbClr val="7F7F7F"/>
              </a:solidFill>
              <a:ea typeface="Arial"/>
              <a:cs typeface="Arial"/>
              <a:sym typeface="Arial"/>
            </a:endParaRPr>
          </a:p>
        </p:txBody>
      </p:sp>
      <p:pic>
        <p:nvPicPr>
          <p:cNvPr id="33" name="Shape 33"/>
          <p:cNvPicPr preferRelativeResize="0"/>
          <p:nvPr/>
        </p:nvPicPr>
        <p:blipFill rotWithShape="1">
          <a:blip r:embed="rId14">
            <a:alphaModFix/>
          </a:blip>
          <a:srcRect/>
          <a:stretch/>
        </p:blipFill>
        <p:spPr>
          <a:xfrm>
            <a:off x="11030373" y="6473435"/>
            <a:ext cx="975359" cy="228397"/>
          </a:xfrm>
          <a:prstGeom prst="rect">
            <a:avLst/>
          </a:prstGeom>
          <a:noFill/>
          <a:ln>
            <a:noFill/>
          </a:ln>
        </p:spPr>
      </p:pic>
      <p:sp>
        <p:nvSpPr>
          <p:cNvPr id="2" name="MSIPCMContentMarking" descr="{&quot;HashCode&quot;:-1913046509,&quot;Placement&quot;:&quot;Footer&quot;}">
            <a:extLst>
              <a:ext uri="{FF2B5EF4-FFF2-40B4-BE49-F238E27FC236}">
                <a16:creationId xmlns:a16="http://schemas.microsoft.com/office/drawing/2014/main" id="{A5AD36B9-1DDC-4951-BA62-ECDE7F960E3D}"/>
              </a:ext>
            </a:extLst>
          </p:cNvPr>
          <p:cNvSpPr txBox="1"/>
          <p:nvPr userDrawn="1"/>
        </p:nvSpPr>
        <p:spPr>
          <a:xfrm>
            <a:off x="0" y="66640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p>
        </p:txBody>
      </p:sp>
    </p:spTree>
    <p:extLst>
      <p:ext uri="{BB962C8B-B14F-4D97-AF65-F5344CB8AC3E}">
        <p14:creationId xmlns:p14="http://schemas.microsoft.com/office/powerpoint/2010/main" val="1031696454"/>
      </p:ext>
    </p:extLst>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7" r:id="rId8"/>
    <p:sldLayoutId id="2147483698" r:id="rId9"/>
    <p:sldLayoutId id="2147483699" r:id="rId10"/>
    <p:sldLayoutId id="2147483700" r:id="rId11"/>
    <p:sldLayoutId id="214748370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063" y="6431151"/>
            <a:ext cx="497784" cy="365125"/>
          </a:xfrm>
          <a:prstGeom prst="rect">
            <a:avLst/>
          </a:prstGeom>
        </p:spPr>
        <p:txBody>
          <a:bodyPr vert="horz" lIns="91440" tIns="45720" rIns="91440" bIns="45720" rtlCol="0" anchor="ctr"/>
          <a:lstStyle>
            <a:lvl1pPr algn="ctr">
              <a:defRPr sz="12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030373" y="6473435"/>
            <a:ext cx="975360" cy="228397"/>
          </a:xfrm>
          <a:prstGeom prst="rect">
            <a:avLst/>
          </a:prstGeom>
        </p:spPr>
      </p:pic>
      <p:sp>
        <p:nvSpPr>
          <p:cNvPr id="2" name="MSIPCMContentMarking" descr="{&quot;HashCode&quot;:-1913046509,&quot;Placement&quot;:&quot;Footer&quot;}">
            <a:extLst>
              <a:ext uri="{FF2B5EF4-FFF2-40B4-BE49-F238E27FC236}">
                <a16:creationId xmlns:a16="http://schemas.microsoft.com/office/drawing/2014/main" id="{3638A28B-68FA-4D18-90C5-F911EB1FD615}"/>
              </a:ext>
            </a:extLst>
          </p:cNvPr>
          <p:cNvSpPr txBox="1"/>
          <p:nvPr userDrawn="1"/>
        </p:nvSpPr>
        <p:spPr>
          <a:xfrm>
            <a:off x="0" y="66640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p>
        </p:txBody>
      </p:sp>
    </p:spTree>
    <p:extLst>
      <p:ext uri="{BB962C8B-B14F-4D97-AF65-F5344CB8AC3E}">
        <p14:creationId xmlns:p14="http://schemas.microsoft.com/office/powerpoint/2010/main" val="259199194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Lst>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6172200"/>
            <a:ext cx="12192000" cy="514400"/>
          </a:xfrm>
          <a:prstGeom prst="rect">
            <a:avLst/>
          </a:prstGeom>
          <a:solidFill>
            <a:srgbClr val="00786E"/>
          </a:solidFill>
          <a:ln>
            <a:noFill/>
          </a:ln>
        </p:spPr>
        <p:txBody>
          <a:bodyPr lIns="121900" tIns="60933" rIns="121900" bIns="60933" anchor="ctr" anchorCtr="0">
            <a:noAutofit/>
          </a:bodyPr>
          <a:lstStyle/>
          <a:p>
            <a:pPr marL="0" marR="0" lvl="0" indent="0" algn="l" rtl="0">
              <a:lnSpc>
                <a:spcPct val="100000"/>
              </a:lnSpc>
              <a:spcBef>
                <a:spcPts val="0"/>
              </a:spcBef>
              <a:spcAft>
                <a:spcPts val="0"/>
              </a:spcAft>
              <a:buClr>
                <a:schemeClr val="lt1"/>
              </a:buClr>
              <a:buFont typeface="Arial"/>
              <a:buNone/>
            </a:pPr>
            <a:endParaRPr sz="24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8">
            <a:alphaModFix/>
          </a:blip>
          <a:srcRect/>
          <a:stretch/>
        </p:blipFill>
        <p:spPr>
          <a:xfrm>
            <a:off x="10589685" y="6284383"/>
            <a:ext cx="1276399" cy="294400"/>
          </a:xfrm>
          <a:prstGeom prst="rect">
            <a:avLst/>
          </a:prstGeom>
          <a:noFill/>
          <a:ln>
            <a:noFill/>
          </a:ln>
        </p:spPr>
      </p:pic>
      <p:sp>
        <p:nvSpPr>
          <p:cNvPr id="7" name="Shape 7"/>
          <p:cNvSpPr txBox="1"/>
          <p:nvPr/>
        </p:nvSpPr>
        <p:spPr>
          <a:xfrm flipH="1">
            <a:off x="11404601" y="6695017"/>
            <a:ext cx="711199" cy="1651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1067"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1067"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488949" y="6690783"/>
            <a:ext cx="3033200" cy="1231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800" b="0" i="0" u="none" strike="noStrike" cap="none" baseline="0">
                <a:solidFill>
                  <a:srgbClr val="7F7F7F"/>
                </a:solidFill>
                <a:latin typeface="Arial"/>
                <a:ea typeface="Arial"/>
                <a:cs typeface="Arial"/>
                <a:sym typeface="Arial"/>
                <a:rtl val="0"/>
              </a:rPr>
              <a:t>© Copyright 2015 Pivotal. All rights reserved.</a:t>
            </a:r>
          </a:p>
        </p:txBody>
      </p:sp>
      <p:sp>
        <p:nvSpPr>
          <p:cNvPr id="2" name="MSIPCMContentMarking" descr="{&quot;HashCode&quot;:-1913046509,&quot;Placement&quot;:&quot;Footer&quot;}">
            <a:extLst>
              <a:ext uri="{FF2B5EF4-FFF2-40B4-BE49-F238E27FC236}">
                <a16:creationId xmlns:a16="http://schemas.microsoft.com/office/drawing/2014/main" id="{5CF1C67D-DDAA-4A25-AFA9-1A154DA9F2C6}"/>
              </a:ext>
            </a:extLst>
          </p:cNvPr>
          <p:cNvSpPr txBox="1"/>
          <p:nvPr userDrawn="1"/>
        </p:nvSpPr>
        <p:spPr>
          <a:xfrm>
            <a:off x="0" y="66640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p>
        </p:txBody>
      </p:sp>
    </p:spTree>
    <p:extLst>
      <p:ext uri="{BB962C8B-B14F-4D97-AF65-F5344CB8AC3E}">
        <p14:creationId xmlns:p14="http://schemas.microsoft.com/office/powerpoint/2010/main" val="103894501"/>
      </p:ext>
    </p:extLst>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61" r:id="rId1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1030373" y="6473435"/>
            <a:ext cx="975360" cy="228397"/>
          </a:xfrm>
          <a:prstGeom prst="rect">
            <a:avLst/>
          </a:prstGeom>
        </p:spPr>
      </p:pic>
      <p:sp>
        <p:nvSpPr>
          <p:cNvPr id="2" name="MSIPCMContentMarking" descr="{&quot;HashCode&quot;:-1913046509,&quot;Placement&quot;:&quot;Footer&quot;}">
            <a:extLst>
              <a:ext uri="{FF2B5EF4-FFF2-40B4-BE49-F238E27FC236}">
                <a16:creationId xmlns:a16="http://schemas.microsoft.com/office/drawing/2014/main" id="{A2969102-E8F3-482F-A690-E89FEB72E7D0}"/>
              </a:ext>
            </a:extLst>
          </p:cNvPr>
          <p:cNvSpPr txBox="1"/>
          <p:nvPr userDrawn="1"/>
        </p:nvSpPr>
        <p:spPr>
          <a:xfrm>
            <a:off x="0" y="66640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p>
        </p:txBody>
      </p:sp>
    </p:spTree>
    <p:extLst>
      <p:ext uri="{BB962C8B-B14F-4D97-AF65-F5344CB8AC3E}">
        <p14:creationId xmlns:p14="http://schemas.microsoft.com/office/powerpoint/2010/main" val="9200543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1" r:id="rId5"/>
    <p:sldLayoutId id="2147483732" r:id="rId6"/>
    <p:sldLayoutId id="2147483733" r:id="rId7"/>
    <p:sldLayoutId id="2147483734" r:id="rId8"/>
    <p:sldLayoutId id="2147483735" r:id="rId9"/>
    <p:sldLayoutId id="2147483736" r:id="rId10"/>
  </p:sldLayoutIdLst>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5" name="TextBox 19"/>
          <p:cNvSpPr txBox="1"/>
          <p:nvPr userDrawn="1"/>
        </p:nvSpPr>
        <p:spPr>
          <a:xfrm>
            <a:off x="369116" y="6678018"/>
            <a:ext cx="125034" cy="1108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800" b="0" kern="1200" smtClean="0">
                <a:solidFill>
                  <a:schemeClr val="tx2"/>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800" b="0" kern="1200" dirty="0" err="1">
              <a:solidFill>
                <a:schemeClr val="tx2"/>
              </a:solidFill>
              <a:latin typeface="Arial" panose="020B0604020202020204" pitchFamily="34" charset="0"/>
              <a:ea typeface="+mn-ea"/>
              <a:cs typeface="+mn-cs"/>
            </a:endParaRPr>
          </a:p>
        </p:txBody>
      </p:sp>
      <p:sp>
        <p:nvSpPr>
          <p:cNvPr id="6" name="TextBox 16"/>
          <p:cNvSpPr txBox="1"/>
          <p:nvPr userDrawn="1"/>
        </p:nvSpPr>
        <p:spPr>
          <a:xfrm>
            <a:off x="524067" y="6678018"/>
            <a:ext cx="230832" cy="1108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800" kern="1200" dirty="0">
                <a:solidFill>
                  <a:schemeClr val="tx2"/>
                </a:solidFill>
                <a:latin typeface="Arial" panose="020B0604020202020204" pitchFamily="34" charset="0"/>
                <a:ea typeface="+mn-ea"/>
                <a:cs typeface="+mn-cs"/>
              </a:rPr>
              <a:t>of 16</a:t>
            </a:r>
          </a:p>
        </p:txBody>
      </p:sp>
      <p:pic>
        <p:nvPicPr>
          <p:cNvPr id="2" name="Picture 1"/>
          <p:cNvPicPr>
            <a:picLocks noChangeAspect="1"/>
          </p:cNvPicPr>
          <p:nvPr userDrawn="1"/>
        </p:nvPicPr>
        <p:blipFill>
          <a:blip r:embed="rId24" cstate="screen">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
        <p:nvSpPr>
          <p:cNvPr id="10" name="fl"/>
          <p:cNvSpPr txBox="1"/>
          <p:nvPr userDrawn="1"/>
        </p:nvSpPr>
        <p:spPr>
          <a:xfrm>
            <a:off x="1" y="6494272"/>
            <a:ext cx="65" cy="110800"/>
          </a:xfrm>
          <a:prstGeom prst="rect">
            <a:avLst/>
          </a:prstGeom>
          <a:noFill/>
        </p:spPr>
        <p:txBody>
          <a:bodyPr vert="horz" wrap="none" lIns="0" tIns="0" rIns="0" bIns="0" rtlCol="0" anchor="ctr" anchorCtr="0">
            <a:spAutoFit/>
          </a:bodyPr>
          <a:lstStyle>
            <a:defPPr>
              <a:defRPr lang="en-US"/>
            </a:defPPr>
            <a:lvl1pPr marL="0" marR="0" indent="0" defTabSz="914400" eaLnBrk="1" latinLnBrk="0" hangingPunct="1">
              <a:lnSpc>
                <a:spcPct val="90000"/>
              </a:lnSpc>
              <a:spcBef>
                <a:spcPts val="100"/>
              </a:spcBef>
              <a:spcAft>
                <a:spcPts val="100"/>
              </a:spcAft>
              <a:buClrTx/>
              <a:buSzTx/>
              <a:buFontTx/>
              <a:buNone/>
              <a:tabLst/>
              <a:defRPr sz="600" b="0" i="0" u="none" baseline="0">
                <a:solidFill>
                  <a:srgbClr val="7F7F7F"/>
                </a:solidFill>
                <a:latin typeface="+mn-lt"/>
              </a:defRPr>
            </a:lvl1pPr>
          </a:lstStyle>
          <a:p>
            <a:pPr lvl="0"/>
            <a:endParaRPr lang="en-US" sz="800" b="1" dirty="0">
              <a:solidFill>
                <a:schemeClr val="tx2"/>
              </a:solidFill>
              <a:latin typeface="Arial" panose="020B0604020202020204" pitchFamily="34" charset="0"/>
            </a:endParaRPr>
          </a:p>
        </p:txBody>
      </p:sp>
      <p:sp>
        <p:nvSpPr>
          <p:cNvPr id="3" name="MSIPCMContentMarking" descr="{&quot;HashCode&quot;:-1913046509,&quot;Placement&quot;:&quot;Footer&quot;}">
            <a:extLst>
              <a:ext uri="{FF2B5EF4-FFF2-40B4-BE49-F238E27FC236}">
                <a16:creationId xmlns:a16="http://schemas.microsoft.com/office/drawing/2014/main" id="{8A46695E-DF01-424B-AA96-7E45CE41651F}"/>
              </a:ext>
            </a:extLst>
          </p:cNvPr>
          <p:cNvSpPr txBox="1"/>
          <p:nvPr userDrawn="1"/>
        </p:nvSpPr>
        <p:spPr>
          <a:xfrm>
            <a:off x="0" y="6664017"/>
            <a:ext cx="1028784" cy="19398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Calibri" panose="020F0502020204030204" pitchFamily="34" charset="0"/>
              </a:rPr>
              <a:t>Internal Use - Confidential</a:t>
            </a:r>
            <a:endParaRPr lang="en-US" sz="6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1606177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p15:clr>
            <a:srgbClr val="F26B43"/>
          </p15:clr>
        </p15:guide>
        <p15:guide id="2" orient="horz" pos="16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9.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5.png"/><Relationship Id="rId1" Type="http://schemas.openxmlformats.org/officeDocument/2006/relationships/slideLayout" Target="../slideLayouts/slideLayout79.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jpg"/><Relationship Id="rId32" Type="http://schemas.openxmlformats.org/officeDocument/2006/relationships/image" Target="../media/image78.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jpg"/><Relationship Id="rId28" Type="http://schemas.openxmlformats.org/officeDocument/2006/relationships/image" Target="../media/image74.png"/><Relationship Id="rId10" Type="http://schemas.openxmlformats.org/officeDocument/2006/relationships/image" Target="../media/image56.png"/><Relationship Id="rId19" Type="http://schemas.openxmlformats.org/officeDocument/2006/relationships/image" Target="../media/image65.png"/><Relationship Id="rId31" Type="http://schemas.openxmlformats.org/officeDocument/2006/relationships/image" Target="../media/image77.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89.png"/><Relationship Id="rId18" Type="http://schemas.openxmlformats.org/officeDocument/2006/relationships/image" Target="../media/image91.png"/><Relationship Id="rId26" Type="http://schemas.openxmlformats.org/officeDocument/2006/relationships/image" Target="../media/image97.png"/><Relationship Id="rId3" Type="http://schemas.openxmlformats.org/officeDocument/2006/relationships/image" Target="../media/image79.emf"/><Relationship Id="rId21" Type="http://schemas.openxmlformats.org/officeDocument/2006/relationships/image" Target="../media/image47.png"/><Relationship Id="rId7" Type="http://schemas.openxmlformats.org/officeDocument/2006/relationships/image" Target="../media/image83.emf"/><Relationship Id="rId12" Type="http://schemas.openxmlformats.org/officeDocument/2006/relationships/image" Target="../media/image88.emf"/><Relationship Id="rId17" Type="http://schemas.openxmlformats.org/officeDocument/2006/relationships/image" Target="../media/image90.png"/><Relationship Id="rId25" Type="http://schemas.openxmlformats.org/officeDocument/2006/relationships/image" Target="../media/image96.png"/><Relationship Id="rId2" Type="http://schemas.openxmlformats.org/officeDocument/2006/relationships/notesSlide" Target="../notesSlides/notesSlide13.xml"/><Relationship Id="rId16" Type="http://schemas.openxmlformats.org/officeDocument/2006/relationships/image" Target="../media/image69.jpg"/><Relationship Id="rId20" Type="http://schemas.openxmlformats.org/officeDocument/2006/relationships/image" Target="../media/image92.png"/><Relationship Id="rId1" Type="http://schemas.openxmlformats.org/officeDocument/2006/relationships/slideLayout" Target="../slideLayouts/slideLayout80.xml"/><Relationship Id="rId6" Type="http://schemas.openxmlformats.org/officeDocument/2006/relationships/image" Target="../media/image82.emf"/><Relationship Id="rId11" Type="http://schemas.openxmlformats.org/officeDocument/2006/relationships/image" Target="../media/image87.emf"/><Relationship Id="rId24" Type="http://schemas.openxmlformats.org/officeDocument/2006/relationships/image" Target="../media/image95.png"/><Relationship Id="rId5" Type="http://schemas.openxmlformats.org/officeDocument/2006/relationships/image" Target="../media/image81.jpg"/><Relationship Id="rId15" Type="http://schemas.openxmlformats.org/officeDocument/2006/relationships/image" Target="../media/image70.jpg"/><Relationship Id="rId23" Type="http://schemas.openxmlformats.org/officeDocument/2006/relationships/image" Target="../media/image94.png"/><Relationship Id="rId28" Type="http://schemas.openxmlformats.org/officeDocument/2006/relationships/image" Target="../media/image99.png"/><Relationship Id="rId10" Type="http://schemas.openxmlformats.org/officeDocument/2006/relationships/image" Target="../media/image86.emf"/><Relationship Id="rId19" Type="http://schemas.openxmlformats.org/officeDocument/2006/relationships/image" Target="../media/image45.png"/><Relationship Id="rId4" Type="http://schemas.openxmlformats.org/officeDocument/2006/relationships/image" Target="../media/image80.emf"/><Relationship Id="rId9" Type="http://schemas.openxmlformats.org/officeDocument/2006/relationships/image" Target="../media/image85.png"/><Relationship Id="rId14" Type="http://schemas.openxmlformats.org/officeDocument/2006/relationships/image" Target="../media/image68.png"/><Relationship Id="rId22" Type="http://schemas.openxmlformats.org/officeDocument/2006/relationships/image" Target="../media/image93.png"/><Relationship Id="rId27" Type="http://schemas.openxmlformats.org/officeDocument/2006/relationships/image" Target="../media/image98.png"/></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7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jpg"/><Relationship Id="rId3" Type="http://schemas.openxmlformats.org/officeDocument/2006/relationships/image" Target="../media/image104.jpe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jpg"/><Relationship Id="rId2" Type="http://schemas.openxmlformats.org/officeDocument/2006/relationships/notesSlide" Target="../notesSlides/notesSlide16.xml"/><Relationship Id="rId16" Type="http://schemas.openxmlformats.org/officeDocument/2006/relationships/image" Target="../media/image117.png"/><Relationship Id="rId1" Type="http://schemas.openxmlformats.org/officeDocument/2006/relationships/slideLayout" Target="../slideLayouts/slideLayout69.xml"/><Relationship Id="rId6" Type="http://schemas.openxmlformats.org/officeDocument/2006/relationships/image" Target="../media/image107.jpeg"/><Relationship Id="rId11" Type="http://schemas.openxmlformats.org/officeDocument/2006/relationships/image" Target="../media/image112.png"/><Relationship Id="rId5" Type="http://schemas.openxmlformats.org/officeDocument/2006/relationships/image" Target="../media/image106.jpeg"/><Relationship Id="rId15" Type="http://schemas.openxmlformats.org/officeDocument/2006/relationships/image" Target="../media/image11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0.jpeg"/><Relationship Id="rId1" Type="http://schemas.openxmlformats.org/officeDocument/2006/relationships/slideLayout" Target="../slideLayouts/slideLayout65.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0.jpeg"/><Relationship Id="rId1" Type="http://schemas.openxmlformats.org/officeDocument/2006/relationships/slideLayout" Target="../slideLayouts/slideLayout65.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emf"/><Relationship Id="rId1" Type="http://schemas.openxmlformats.org/officeDocument/2006/relationships/slideLayout" Target="../slideLayouts/slideLayout97.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image" Target="../media/image24.jpg"/><Relationship Id="rId7"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medium.com/road-less-ventured/why-an-honduran-bridge-is-a-perfect-metaphor-for-disruption-2a2d7c910535" TargetMode="External"/><Relationship Id="rId4" Type="http://schemas.openxmlformats.org/officeDocument/2006/relationships/image" Target="../media/image25.jpg"/></Relationships>
</file>

<file path=ppt/slides/_rels/slide30.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70.xml"/></Relationships>
</file>

<file path=ppt/slides/_rels/slide31.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70.xml"/></Relationships>
</file>

<file path=ppt/slides/_rels/slide32.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7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hyperlink" Target="https://www.martinfowler.com/bliki/StranglerApplication.html" TargetMode="External"/><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25.emf"/></Relationships>
</file>

<file path=ppt/slides/_rels/slide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3.xml"/><Relationship Id="rId5" Type="http://schemas.openxmlformats.org/officeDocument/2006/relationships/image" Target="../media/image30.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0A77A-FC64-4328-9B4B-5C529B46919C}"/>
              </a:ext>
            </a:extLst>
          </p:cNvPr>
          <p:cNvSpPr>
            <a:spLocks noGrp="1"/>
          </p:cNvSpPr>
          <p:nvPr>
            <p:ph type="ctrTitle"/>
          </p:nvPr>
        </p:nvSpPr>
        <p:spPr/>
        <p:txBody>
          <a:bodyPr/>
          <a:lstStyle/>
          <a:p>
            <a:r>
              <a:rPr lang="en-US" dirty="0"/>
              <a:t>Cloud Native Enterprise</a:t>
            </a:r>
          </a:p>
        </p:txBody>
      </p:sp>
      <p:sp>
        <p:nvSpPr>
          <p:cNvPr id="3" name="Subtitle 2">
            <a:extLst>
              <a:ext uri="{FF2B5EF4-FFF2-40B4-BE49-F238E27FC236}">
                <a16:creationId xmlns:a16="http://schemas.microsoft.com/office/drawing/2014/main" id="{F35B5E51-C766-4167-BA2E-9F272C9DC714}"/>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6BDF417D-1FBD-4B22-92CF-93A68ED0FC3E}"/>
              </a:ext>
            </a:extLst>
          </p:cNvPr>
          <p:cNvPicPr>
            <a:picLocks noChangeAspect="1"/>
          </p:cNvPicPr>
          <p:nvPr/>
        </p:nvPicPr>
        <p:blipFill>
          <a:blip r:embed="rId2"/>
          <a:stretch>
            <a:fillRect/>
          </a:stretch>
        </p:blipFill>
        <p:spPr>
          <a:xfrm>
            <a:off x="0" y="4257"/>
            <a:ext cx="11606283" cy="6695439"/>
          </a:xfrm>
          <a:prstGeom prst="rect">
            <a:avLst/>
          </a:prstGeom>
        </p:spPr>
      </p:pic>
      <p:pic>
        <p:nvPicPr>
          <p:cNvPr id="6" name="Picture 5">
            <a:extLst>
              <a:ext uri="{FF2B5EF4-FFF2-40B4-BE49-F238E27FC236}">
                <a16:creationId xmlns:a16="http://schemas.microsoft.com/office/drawing/2014/main" id="{BE1E2383-641D-4DEB-9942-34EC175E2CE2}"/>
              </a:ext>
            </a:extLst>
          </p:cNvPr>
          <p:cNvPicPr>
            <a:picLocks noChangeAspect="1"/>
          </p:cNvPicPr>
          <p:nvPr/>
        </p:nvPicPr>
        <p:blipFill>
          <a:blip r:embed="rId3"/>
          <a:stretch>
            <a:fillRect/>
          </a:stretch>
        </p:blipFill>
        <p:spPr>
          <a:xfrm>
            <a:off x="707986" y="836586"/>
            <a:ext cx="3016163" cy="611214"/>
          </a:xfrm>
          <a:prstGeom prst="rect">
            <a:avLst/>
          </a:prstGeom>
        </p:spPr>
      </p:pic>
    </p:spTree>
    <p:extLst>
      <p:ext uri="{BB962C8B-B14F-4D97-AF65-F5344CB8AC3E}">
        <p14:creationId xmlns:p14="http://schemas.microsoft.com/office/powerpoint/2010/main" val="1639113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267" dirty="0">
                <a:solidFill>
                  <a:srgbClr val="D9D9D9"/>
                </a:solidFill>
              </a:rPr>
              <a:t>Software is </a:t>
            </a:r>
            <a:r>
              <a:rPr lang="en-US" sz="4267" dirty="0">
                <a:solidFill>
                  <a:srgbClr val="00AE9E"/>
                </a:solidFill>
              </a:rPr>
              <a:t>EVOLVING</a:t>
            </a:r>
          </a:p>
        </p:txBody>
      </p:sp>
      <p:sp>
        <p:nvSpPr>
          <p:cNvPr id="2" name="Slide Number Placeholder 1"/>
          <p:cNvSpPr>
            <a:spLocks noGrp="1"/>
          </p:cNvSpPr>
          <p:nvPr>
            <p:ph type="sldNum" sz="quarter" idx="12"/>
          </p:nvPr>
        </p:nvSpPr>
        <p:spPr/>
        <p:txBody>
          <a:bodyPr/>
          <a:lstStyle/>
          <a:p>
            <a:pPr defTabSz="609585"/>
            <a:fld id="{ADA07C09-8A41-3B46-A636-3955072BBB4F}" type="slidenum">
              <a:rPr lang="en-US">
                <a:solidFill>
                  <a:srgbClr val="FFFFFF">
                    <a:lumMod val="65000"/>
                  </a:srgbClr>
                </a:solidFill>
                <a:latin typeface="Arial"/>
              </a:rPr>
              <a:pPr defTabSz="609585"/>
              <a:t>10</a:t>
            </a:fld>
            <a:endParaRPr lang="en-US">
              <a:solidFill>
                <a:srgbClr val="FFFFFF">
                  <a:lumMod val="65000"/>
                </a:srgbClr>
              </a:solidFill>
              <a:latin typeface="Arial"/>
            </a:endParaRPr>
          </a:p>
        </p:txBody>
      </p:sp>
      <p:pic>
        <p:nvPicPr>
          <p:cNvPr id="5" name="Picture 4"/>
          <p:cNvPicPr>
            <a:picLocks noChangeAspect="1"/>
          </p:cNvPicPr>
          <p:nvPr/>
        </p:nvPicPr>
        <p:blipFill rotWithShape="1">
          <a:blip r:embed="rId3"/>
          <a:srcRect b="13308"/>
          <a:stretch/>
        </p:blipFill>
        <p:spPr>
          <a:xfrm>
            <a:off x="452126" y="1327339"/>
            <a:ext cx="2061957" cy="1111637"/>
          </a:xfrm>
          <a:prstGeom prst="rect">
            <a:avLst/>
          </a:prstGeom>
        </p:spPr>
      </p:pic>
      <p:pic>
        <p:nvPicPr>
          <p:cNvPr id="7" name="Picture 6"/>
          <p:cNvPicPr>
            <a:picLocks noChangeAspect="1"/>
          </p:cNvPicPr>
          <p:nvPr/>
        </p:nvPicPr>
        <p:blipFill>
          <a:blip r:embed="rId4"/>
          <a:stretch>
            <a:fillRect/>
          </a:stretch>
        </p:blipFill>
        <p:spPr>
          <a:xfrm>
            <a:off x="9633247" y="2986209"/>
            <a:ext cx="1723152" cy="1723152"/>
          </a:xfrm>
          <a:prstGeom prst="rect">
            <a:avLst/>
          </a:prstGeom>
        </p:spPr>
      </p:pic>
      <p:pic>
        <p:nvPicPr>
          <p:cNvPr id="8" name="Picture 7"/>
          <p:cNvPicPr>
            <a:picLocks noChangeAspect="1"/>
          </p:cNvPicPr>
          <p:nvPr/>
        </p:nvPicPr>
        <p:blipFill>
          <a:blip r:embed="rId5"/>
          <a:stretch>
            <a:fillRect/>
          </a:stretch>
        </p:blipFill>
        <p:spPr>
          <a:xfrm>
            <a:off x="9019520" y="5120456"/>
            <a:ext cx="1049061" cy="1049059"/>
          </a:xfrm>
          <a:prstGeom prst="rect">
            <a:avLst/>
          </a:prstGeom>
        </p:spPr>
      </p:pic>
      <p:pic>
        <p:nvPicPr>
          <p:cNvPr id="9" name="Picture 8"/>
          <p:cNvPicPr>
            <a:picLocks noChangeAspect="1"/>
          </p:cNvPicPr>
          <p:nvPr/>
        </p:nvPicPr>
        <p:blipFill>
          <a:blip r:embed="rId6"/>
          <a:stretch>
            <a:fillRect/>
          </a:stretch>
        </p:blipFill>
        <p:spPr>
          <a:xfrm>
            <a:off x="242352" y="3004995"/>
            <a:ext cx="3972288" cy="1298223"/>
          </a:xfrm>
          <a:prstGeom prst="rect">
            <a:avLst/>
          </a:prstGeom>
        </p:spPr>
      </p:pic>
      <p:grpSp>
        <p:nvGrpSpPr>
          <p:cNvPr id="12" name="Group 11"/>
          <p:cNvGrpSpPr/>
          <p:nvPr/>
        </p:nvGrpSpPr>
        <p:grpSpPr>
          <a:xfrm>
            <a:off x="4814678" y="2447311"/>
            <a:ext cx="2343028" cy="2359600"/>
            <a:chOff x="3741107" y="1348856"/>
            <a:chExt cx="1757271" cy="1769700"/>
          </a:xfrm>
        </p:grpSpPr>
        <p:sp>
          <p:nvSpPr>
            <p:cNvPr id="11" name="Rounded Rectangle 10"/>
            <p:cNvSpPr/>
            <p:nvPr/>
          </p:nvSpPr>
          <p:spPr>
            <a:xfrm>
              <a:off x="3741107" y="1348856"/>
              <a:ext cx="1757271" cy="176970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pic>
          <p:nvPicPr>
            <p:cNvPr id="13" name="Picture 12"/>
            <p:cNvPicPr>
              <a:picLocks noChangeAspect="1"/>
            </p:cNvPicPr>
            <p:nvPr/>
          </p:nvPicPr>
          <p:blipFill>
            <a:blip r:embed="rId7"/>
            <a:stretch>
              <a:fillRect/>
            </a:stretch>
          </p:blipFill>
          <p:spPr>
            <a:xfrm>
              <a:off x="3842275" y="1451210"/>
              <a:ext cx="1578428" cy="1578428"/>
            </a:xfrm>
            <a:prstGeom prst="rect">
              <a:avLst/>
            </a:prstGeom>
          </p:spPr>
        </p:pic>
      </p:grpSp>
      <p:sp>
        <p:nvSpPr>
          <p:cNvPr id="14" name="TextBox 13"/>
          <p:cNvSpPr txBox="1"/>
          <p:nvPr/>
        </p:nvSpPr>
        <p:spPr>
          <a:xfrm>
            <a:off x="8384975" y="5958637"/>
            <a:ext cx="2450131" cy="461665"/>
          </a:xfrm>
          <a:prstGeom prst="rect">
            <a:avLst/>
          </a:prstGeom>
          <a:noFill/>
        </p:spPr>
        <p:txBody>
          <a:bodyPr wrap="square" rtlCol="0">
            <a:spAutoFit/>
          </a:bodyPr>
          <a:lstStyle/>
          <a:p>
            <a:pPr algn="ctr" defTabSz="609585"/>
            <a:r>
              <a:rPr lang="en-US" sz="2400" b="1" dirty="0">
                <a:solidFill>
                  <a:srgbClr val="FFFFFF"/>
                </a:solidFill>
                <a:latin typeface="Arial"/>
                <a:cs typeface="Arial"/>
              </a:rPr>
              <a:t>Spring Boot</a:t>
            </a:r>
          </a:p>
        </p:txBody>
      </p:sp>
      <p:grpSp>
        <p:nvGrpSpPr>
          <p:cNvPr id="20" name="Group 19"/>
          <p:cNvGrpSpPr/>
          <p:nvPr/>
        </p:nvGrpSpPr>
        <p:grpSpPr>
          <a:xfrm>
            <a:off x="8044167" y="602037"/>
            <a:ext cx="3582384" cy="1814497"/>
            <a:chOff x="5860671" y="702930"/>
            <a:chExt cx="2686788" cy="1360873"/>
          </a:xfrm>
        </p:grpSpPr>
        <p:sp>
          <p:nvSpPr>
            <p:cNvPr id="16" name="Rounded Rectangle 15"/>
            <p:cNvSpPr/>
            <p:nvPr/>
          </p:nvSpPr>
          <p:spPr>
            <a:xfrm>
              <a:off x="6592186" y="702930"/>
              <a:ext cx="1116419" cy="107507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pic>
          <p:nvPicPr>
            <p:cNvPr id="6" name="Shape 1051"/>
            <p:cNvPicPr preferRelativeResize="0"/>
            <p:nvPr/>
          </p:nvPicPr>
          <p:blipFill rotWithShape="1">
            <a:blip r:embed="rId8">
              <a:alphaModFix/>
            </a:blip>
            <a:srcRect/>
            <a:stretch/>
          </p:blipFill>
          <p:spPr>
            <a:xfrm>
              <a:off x="6639954" y="765942"/>
              <a:ext cx="987420" cy="951612"/>
            </a:xfrm>
            <a:prstGeom prst="rect">
              <a:avLst/>
            </a:prstGeom>
            <a:noFill/>
            <a:ln>
              <a:noFill/>
            </a:ln>
          </p:spPr>
        </p:pic>
        <p:sp>
          <p:nvSpPr>
            <p:cNvPr id="15" name="TextBox 14"/>
            <p:cNvSpPr txBox="1"/>
            <p:nvPr/>
          </p:nvSpPr>
          <p:spPr>
            <a:xfrm>
              <a:off x="5860671" y="1717554"/>
              <a:ext cx="2686788" cy="346249"/>
            </a:xfrm>
            <a:prstGeom prst="rect">
              <a:avLst/>
            </a:prstGeom>
            <a:noFill/>
          </p:spPr>
          <p:txBody>
            <a:bodyPr wrap="square" rtlCol="0">
              <a:spAutoFit/>
            </a:bodyPr>
            <a:lstStyle/>
            <a:p>
              <a:pPr algn="ctr" defTabSz="609585"/>
              <a:r>
                <a:rPr lang="en-US" sz="2400" b="1" dirty="0">
                  <a:solidFill>
                    <a:srgbClr val="FFFFFF"/>
                  </a:solidFill>
                  <a:latin typeface="Arial"/>
                  <a:cs typeface="Arial"/>
                </a:rPr>
                <a:t>Continuous Delivery</a:t>
              </a:r>
            </a:p>
          </p:txBody>
        </p:sp>
      </p:grpSp>
      <p:pic>
        <p:nvPicPr>
          <p:cNvPr id="4" name="Picture 3"/>
          <p:cNvPicPr>
            <a:picLocks noChangeAspect="1"/>
          </p:cNvPicPr>
          <p:nvPr/>
        </p:nvPicPr>
        <p:blipFill>
          <a:blip r:embed="rId9"/>
          <a:stretch>
            <a:fillRect/>
          </a:stretch>
        </p:blipFill>
        <p:spPr>
          <a:xfrm>
            <a:off x="242352" y="4438109"/>
            <a:ext cx="3972288" cy="1977628"/>
          </a:xfrm>
          <a:prstGeom prst="rect">
            <a:avLst/>
          </a:prstGeom>
        </p:spPr>
      </p:pic>
      <p:pic>
        <p:nvPicPr>
          <p:cNvPr id="17" name="Picture 16" descr="homepage-docker-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71360" y="1542500"/>
            <a:ext cx="1500653" cy="1241792"/>
          </a:xfrm>
          <a:prstGeom prst="rect">
            <a:avLst/>
          </a:prstGeom>
        </p:spPr>
      </p:pic>
      <p:pic>
        <p:nvPicPr>
          <p:cNvPr id="18" name="Picture 17"/>
          <p:cNvPicPr>
            <a:picLocks noChangeAspect="1"/>
          </p:cNvPicPr>
          <p:nvPr/>
        </p:nvPicPr>
        <p:blipFill>
          <a:blip r:embed="rId11"/>
          <a:stretch>
            <a:fillRect/>
          </a:stretch>
        </p:blipFill>
        <p:spPr>
          <a:xfrm>
            <a:off x="7458150" y="3901593"/>
            <a:ext cx="1853649" cy="803249"/>
          </a:xfrm>
          <a:prstGeom prst="rect">
            <a:avLst/>
          </a:prstGeom>
        </p:spPr>
      </p:pic>
      <p:pic>
        <p:nvPicPr>
          <p:cNvPr id="19" name="Picture 18"/>
          <p:cNvPicPr>
            <a:picLocks noChangeAspect="1"/>
          </p:cNvPicPr>
          <p:nvPr/>
        </p:nvPicPr>
        <p:blipFill>
          <a:blip r:embed="rId12"/>
          <a:stretch>
            <a:fillRect/>
          </a:stretch>
        </p:blipFill>
        <p:spPr>
          <a:xfrm>
            <a:off x="4572014" y="5325021"/>
            <a:ext cx="3499556" cy="1090715"/>
          </a:xfrm>
          <a:prstGeom prst="rect">
            <a:avLst/>
          </a:prstGeom>
        </p:spPr>
      </p:pic>
      <p:pic>
        <p:nvPicPr>
          <p:cNvPr id="22" name="Picture 21"/>
          <p:cNvPicPr>
            <a:picLocks noChangeAspect="1"/>
          </p:cNvPicPr>
          <p:nvPr/>
        </p:nvPicPr>
        <p:blipFill>
          <a:blip r:embed="rId13"/>
          <a:stretch>
            <a:fillRect/>
          </a:stretch>
        </p:blipFill>
        <p:spPr>
          <a:xfrm>
            <a:off x="4514139" y="762000"/>
            <a:ext cx="5080000" cy="1778000"/>
          </a:xfrm>
          <a:prstGeom prst="rect">
            <a:avLst/>
          </a:prstGeom>
        </p:spPr>
      </p:pic>
    </p:spTree>
    <p:extLst>
      <p:ext uri="{BB962C8B-B14F-4D97-AF65-F5344CB8AC3E}">
        <p14:creationId xmlns:p14="http://schemas.microsoft.com/office/powerpoint/2010/main" val="119949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256" name="Shape 256"/>
          <p:cNvSpPr/>
          <p:nvPr/>
        </p:nvSpPr>
        <p:spPr>
          <a:xfrm>
            <a:off x="172533" y="2920534"/>
            <a:ext cx="9604800" cy="1156397"/>
          </a:xfrm>
          <a:prstGeom prst="rect">
            <a:avLst/>
          </a:prstGeom>
          <a:noFill/>
          <a:ln w="12700" cap="flat" cmpd="sng">
            <a:solidFill>
              <a:srgbClr val="FF0000"/>
            </a:solidFill>
            <a:prstDash val="dot"/>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sp>
        <p:nvSpPr>
          <p:cNvPr id="257" name="Shape 257"/>
          <p:cNvSpPr txBox="1">
            <a:spLocks noGrp="1"/>
          </p:cNvSpPr>
          <p:nvPr>
            <p:ph type="subTitle" idx="1"/>
          </p:nvPr>
        </p:nvSpPr>
        <p:spPr>
          <a:xfrm>
            <a:off x="2352567" y="6151901"/>
            <a:ext cx="3947999" cy="619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PRIVATE CLOUD</a:t>
            </a:r>
          </a:p>
          <a:p>
            <a:pPr algn="l">
              <a:buSzPct val="25000"/>
            </a:pPr>
            <a:endParaRPr sz="1067"/>
          </a:p>
        </p:txBody>
      </p:sp>
      <p:sp>
        <p:nvSpPr>
          <p:cNvPr id="258" name="Shape 258"/>
          <p:cNvSpPr txBox="1">
            <a:spLocks noGrp="1"/>
          </p:cNvSpPr>
          <p:nvPr>
            <p:ph type="subTitle" idx="1"/>
          </p:nvPr>
        </p:nvSpPr>
        <p:spPr>
          <a:xfrm>
            <a:off x="6382134" y="6154667"/>
            <a:ext cx="3357599" cy="619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PUBLIC CLOUD</a:t>
            </a:r>
          </a:p>
        </p:txBody>
      </p:sp>
      <p:sp>
        <p:nvSpPr>
          <p:cNvPr id="259" name="Shape 259"/>
          <p:cNvSpPr txBox="1"/>
          <p:nvPr/>
        </p:nvSpPr>
        <p:spPr>
          <a:xfrm>
            <a:off x="6581001" y="6364267"/>
            <a:ext cx="3111599" cy="280800"/>
          </a:xfrm>
          <a:prstGeom prst="rect">
            <a:avLst/>
          </a:prstGeom>
          <a:noFill/>
          <a:ln>
            <a:noFill/>
          </a:ln>
        </p:spPr>
        <p:txBody>
          <a:bodyPr lIns="121900" tIns="121900" rIns="121900" bIns="121900" anchor="t" anchorCtr="0">
            <a:noAutofit/>
          </a:bodyPr>
          <a:lstStyle/>
          <a:p>
            <a:pPr algn="ctr" defTabSz="609585">
              <a:buClr>
                <a:srgbClr val="000000"/>
              </a:buClr>
              <a:buSzPct val="25000"/>
            </a:pPr>
            <a:r>
              <a:rPr lang="en" sz="1067" dirty="0">
                <a:solidFill>
                  <a:srgbClr val="000000"/>
                </a:solidFill>
                <a:latin typeface="Arial"/>
                <a:ea typeface="Arial"/>
                <a:cs typeface="Arial"/>
                <a:sym typeface="Arial"/>
              </a:rPr>
              <a:t>AWS </a:t>
            </a:r>
            <a:r>
              <a:rPr lang="en-US" sz="1067" dirty="0">
                <a:solidFill>
                  <a:srgbClr val="000000"/>
                </a:solidFill>
                <a:latin typeface="Arial"/>
              </a:rPr>
              <a:t>    </a:t>
            </a:r>
            <a:r>
              <a:rPr lang="en" sz="1067" dirty="0">
                <a:solidFill>
                  <a:srgbClr val="000000"/>
                </a:solidFill>
                <a:latin typeface="Arial"/>
                <a:ea typeface="Arial"/>
                <a:cs typeface="Arial"/>
                <a:sym typeface="Arial"/>
              </a:rPr>
              <a:t>Azure</a:t>
            </a:r>
            <a:r>
              <a:rPr lang="en-US" sz="1067" dirty="0">
                <a:solidFill>
                  <a:srgbClr val="000000"/>
                </a:solidFill>
                <a:latin typeface="Arial"/>
                <a:ea typeface="Arial"/>
                <a:cs typeface="Arial"/>
                <a:sym typeface="Arial"/>
              </a:rPr>
              <a:t>     </a:t>
            </a:r>
            <a:r>
              <a:rPr lang="en" sz="1067" dirty="0">
                <a:solidFill>
                  <a:srgbClr val="000000"/>
                </a:solidFill>
                <a:latin typeface="Arial"/>
                <a:ea typeface="Arial"/>
                <a:cs typeface="Arial"/>
                <a:sym typeface="Arial"/>
              </a:rPr>
              <a:t>GCP</a:t>
            </a:r>
          </a:p>
        </p:txBody>
      </p:sp>
      <p:sp>
        <p:nvSpPr>
          <p:cNvPr id="260" name="Shape 260"/>
          <p:cNvSpPr txBox="1"/>
          <p:nvPr/>
        </p:nvSpPr>
        <p:spPr>
          <a:xfrm>
            <a:off x="2894167" y="6364267"/>
            <a:ext cx="3111599" cy="280800"/>
          </a:xfrm>
          <a:prstGeom prst="rect">
            <a:avLst/>
          </a:prstGeom>
          <a:noFill/>
          <a:ln>
            <a:noFill/>
          </a:ln>
        </p:spPr>
        <p:txBody>
          <a:bodyPr lIns="121900" tIns="121900" rIns="121900" bIns="121900" anchor="t" anchorCtr="0">
            <a:noAutofit/>
          </a:bodyPr>
          <a:lstStyle/>
          <a:p>
            <a:pPr algn="ctr" defTabSz="609585">
              <a:buClr>
                <a:srgbClr val="000000"/>
              </a:buClr>
              <a:buSzPct val="25000"/>
            </a:pPr>
            <a:r>
              <a:rPr lang="en" sz="1067" dirty="0">
                <a:solidFill>
                  <a:srgbClr val="000000"/>
                </a:solidFill>
                <a:latin typeface="Arial"/>
                <a:ea typeface="Arial"/>
                <a:cs typeface="Arial"/>
                <a:sym typeface="Arial"/>
              </a:rPr>
              <a:t>vSphere 	OpenStack</a:t>
            </a:r>
          </a:p>
        </p:txBody>
      </p:sp>
      <p:sp>
        <p:nvSpPr>
          <p:cNvPr id="261" name="Shape 261"/>
          <p:cNvSpPr txBox="1"/>
          <p:nvPr/>
        </p:nvSpPr>
        <p:spPr>
          <a:xfrm>
            <a:off x="70930" y="-13933"/>
            <a:ext cx="9654404" cy="507600"/>
          </a:xfrm>
          <a:prstGeom prst="rect">
            <a:avLst/>
          </a:prstGeom>
          <a:noFill/>
          <a:ln>
            <a:noFill/>
          </a:ln>
        </p:spPr>
        <p:txBody>
          <a:bodyPr lIns="121900" tIns="121900" rIns="121900" bIns="121900" anchor="t" anchorCtr="0">
            <a:noAutofit/>
          </a:bodyPr>
          <a:lstStyle/>
          <a:p>
            <a:pPr defTabSz="609585">
              <a:buClr>
                <a:srgbClr val="6D4076"/>
              </a:buClr>
              <a:buSzPct val="25000"/>
            </a:pPr>
            <a:r>
              <a:rPr lang="en-US" sz="1867" b="1" dirty="0">
                <a:solidFill>
                  <a:srgbClr val="008774"/>
                </a:solidFill>
                <a:latin typeface="Arial"/>
                <a:ea typeface="Arial"/>
                <a:cs typeface="Arial"/>
                <a:sym typeface="Arial"/>
              </a:rPr>
              <a:t>Evolving to a </a:t>
            </a:r>
            <a:r>
              <a:rPr lang="en-US" sz="1867" b="1" dirty="0" err="1">
                <a:solidFill>
                  <a:srgbClr val="008774"/>
                </a:solidFill>
                <a:latin typeface="Arial"/>
                <a:ea typeface="Arial"/>
                <a:cs typeface="Arial"/>
                <a:sym typeface="Arial"/>
              </a:rPr>
              <a:t>Microservice</a:t>
            </a:r>
            <a:r>
              <a:rPr lang="en-US" sz="1867" b="1" dirty="0">
                <a:solidFill>
                  <a:srgbClr val="008774"/>
                </a:solidFill>
                <a:latin typeface="Arial"/>
                <a:ea typeface="Arial"/>
                <a:cs typeface="Arial"/>
                <a:sym typeface="Arial"/>
              </a:rPr>
              <a:t> Strategy with </a:t>
            </a:r>
            <a:r>
              <a:rPr lang="en" sz="1867" b="1" dirty="0">
                <a:solidFill>
                  <a:srgbClr val="008774"/>
                </a:solidFill>
                <a:latin typeface="Arial"/>
                <a:ea typeface="Arial"/>
                <a:cs typeface="Arial"/>
                <a:sym typeface="Arial"/>
              </a:rPr>
              <a:t>Cloud </a:t>
            </a:r>
            <a:r>
              <a:rPr lang="en-US" sz="1867" b="1" dirty="0">
                <a:solidFill>
                  <a:srgbClr val="008774"/>
                </a:solidFill>
                <a:latin typeface="Arial"/>
                <a:ea typeface="Arial"/>
                <a:cs typeface="Arial"/>
                <a:sym typeface="Arial"/>
              </a:rPr>
              <a:t>Native </a:t>
            </a:r>
            <a:r>
              <a:rPr lang="en" sz="1867" b="1" dirty="0">
                <a:solidFill>
                  <a:srgbClr val="008774"/>
                </a:solidFill>
                <a:latin typeface="Arial"/>
                <a:ea typeface="Arial"/>
                <a:cs typeface="Arial"/>
                <a:sym typeface="Arial"/>
              </a:rPr>
              <a:t>Architecture (Ecosystem)</a:t>
            </a:r>
          </a:p>
        </p:txBody>
      </p:sp>
      <p:sp>
        <p:nvSpPr>
          <p:cNvPr id="262" name="Shape 262"/>
          <p:cNvSpPr txBox="1">
            <a:spLocks noGrp="1"/>
          </p:cNvSpPr>
          <p:nvPr>
            <p:ph type="subTitle" idx="1"/>
          </p:nvPr>
        </p:nvSpPr>
        <p:spPr>
          <a:xfrm>
            <a:off x="2352567" y="5492800"/>
            <a:ext cx="7387197"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dirty="0"/>
              <a:t>CLOUD ORCHESTRATION </a:t>
            </a:r>
          </a:p>
          <a:p>
            <a:pPr algn="l">
              <a:buSzPct val="25000"/>
            </a:pPr>
            <a:r>
              <a:rPr lang="en" sz="1200" b="1" dirty="0"/>
              <a:t>&amp; AUTOMATION</a:t>
            </a:r>
          </a:p>
          <a:p>
            <a:pPr algn="l">
              <a:buSzPct val="25000"/>
            </a:pPr>
            <a:endParaRPr sz="1067" dirty="0"/>
          </a:p>
        </p:txBody>
      </p:sp>
      <p:sp>
        <p:nvSpPr>
          <p:cNvPr id="263" name="Shape 263"/>
          <p:cNvSpPr txBox="1">
            <a:spLocks noGrp="1"/>
          </p:cNvSpPr>
          <p:nvPr>
            <p:ph type="subTitle" idx="1"/>
          </p:nvPr>
        </p:nvSpPr>
        <p:spPr>
          <a:xfrm>
            <a:off x="2380734" y="2964967"/>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LANGUAGES</a:t>
            </a:r>
          </a:p>
          <a:p>
            <a:pPr algn="l">
              <a:buSzPct val="25000"/>
            </a:pPr>
            <a:r>
              <a:rPr lang="en" sz="1067"/>
              <a:t>Java</a:t>
            </a:r>
          </a:p>
          <a:p>
            <a:pPr algn="l">
              <a:buSzPct val="25000"/>
            </a:pPr>
            <a:r>
              <a:rPr lang="en" sz="1067"/>
              <a:t>.NET</a:t>
            </a:r>
          </a:p>
          <a:p>
            <a:pPr algn="l">
              <a:buSzPct val="25000"/>
            </a:pPr>
            <a:r>
              <a:rPr lang="en" sz="1067"/>
              <a:t>Python</a:t>
            </a:r>
          </a:p>
          <a:p>
            <a:pPr algn="l">
              <a:buSzPct val="25000"/>
            </a:pPr>
            <a:endParaRPr sz="1067"/>
          </a:p>
        </p:txBody>
      </p:sp>
      <p:sp>
        <p:nvSpPr>
          <p:cNvPr id="264" name="Shape 264"/>
          <p:cNvSpPr txBox="1">
            <a:spLocks noGrp="1"/>
          </p:cNvSpPr>
          <p:nvPr>
            <p:ph type="subTitle" idx="1"/>
          </p:nvPr>
        </p:nvSpPr>
        <p:spPr>
          <a:xfrm>
            <a:off x="2352567" y="4830933"/>
            <a:ext cx="7387197"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dirty="0"/>
              <a:t>CONTAINER</a:t>
            </a:r>
          </a:p>
          <a:p>
            <a:pPr algn="l">
              <a:buSzPct val="25000"/>
            </a:pPr>
            <a:r>
              <a:rPr lang="en" sz="1200" b="1" dirty="0"/>
              <a:t>ORCHESTRATION </a:t>
            </a:r>
          </a:p>
          <a:p>
            <a:pPr algn="l">
              <a:buSzPct val="25000"/>
            </a:pPr>
            <a:endParaRPr sz="1067" dirty="0"/>
          </a:p>
        </p:txBody>
      </p:sp>
      <p:sp>
        <p:nvSpPr>
          <p:cNvPr id="265" name="Shape 265"/>
          <p:cNvSpPr txBox="1">
            <a:spLocks noGrp="1"/>
          </p:cNvSpPr>
          <p:nvPr>
            <p:ph type="subTitle" idx="1"/>
          </p:nvPr>
        </p:nvSpPr>
        <p:spPr>
          <a:xfrm>
            <a:off x="2364614" y="4166333"/>
            <a:ext cx="3947999"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CONTAINERS</a:t>
            </a:r>
          </a:p>
          <a:p>
            <a:pPr algn="l">
              <a:buSzPct val="25000"/>
            </a:pPr>
            <a:endParaRPr sz="1067"/>
          </a:p>
        </p:txBody>
      </p:sp>
      <p:sp>
        <p:nvSpPr>
          <p:cNvPr id="266" name="Shape 266"/>
          <p:cNvSpPr txBox="1">
            <a:spLocks noGrp="1"/>
          </p:cNvSpPr>
          <p:nvPr>
            <p:ph type="subTitle" idx="1"/>
          </p:nvPr>
        </p:nvSpPr>
        <p:spPr>
          <a:xfrm>
            <a:off x="6382134" y="4183333"/>
            <a:ext cx="3357599"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MESSAGING</a:t>
            </a:r>
          </a:p>
          <a:p>
            <a:pPr algn="l">
              <a:buSzPct val="25000"/>
            </a:pPr>
            <a:endParaRPr sz="1067"/>
          </a:p>
        </p:txBody>
      </p:sp>
      <p:sp>
        <p:nvSpPr>
          <p:cNvPr id="267" name="Shape 267"/>
          <p:cNvSpPr txBox="1">
            <a:spLocks noGrp="1"/>
          </p:cNvSpPr>
          <p:nvPr>
            <p:ph type="subTitle" idx="1"/>
          </p:nvPr>
        </p:nvSpPr>
        <p:spPr>
          <a:xfrm>
            <a:off x="219234" y="2949433"/>
            <a:ext cx="2079999"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dirty="0"/>
              <a:t>DATA MICROSERVICES</a:t>
            </a:r>
          </a:p>
          <a:p>
            <a:pPr algn="l">
              <a:buSzPct val="25000"/>
            </a:pPr>
            <a:r>
              <a:rPr lang="en" sz="1067" dirty="0"/>
              <a:t>Spring Cloud DataFlow</a:t>
            </a:r>
          </a:p>
          <a:p>
            <a:pPr algn="l">
              <a:buSzPct val="25000"/>
            </a:pPr>
            <a:r>
              <a:rPr lang="en" sz="1067" dirty="0"/>
              <a:t>Storm</a:t>
            </a:r>
          </a:p>
          <a:p>
            <a:pPr algn="l">
              <a:buSzPct val="25000"/>
            </a:pPr>
            <a:r>
              <a:rPr lang="en" sz="1067" dirty="0"/>
              <a:t>F</a:t>
            </a:r>
            <a:r>
              <a:rPr lang="en-US" sz="1067"/>
              <a:t>l</a:t>
            </a:r>
            <a:r>
              <a:rPr lang="en" sz="1067"/>
              <a:t>ink</a:t>
            </a:r>
            <a:r>
              <a:rPr lang="en" sz="1067" dirty="0"/>
              <a:t>/NiFi</a:t>
            </a:r>
          </a:p>
        </p:txBody>
      </p:sp>
      <p:sp>
        <p:nvSpPr>
          <p:cNvPr id="268" name="Shape 268"/>
          <p:cNvSpPr txBox="1">
            <a:spLocks noGrp="1"/>
          </p:cNvSpPr>
          <p:nvPr>
            <p:ph type="subTitle" idx="1"/>
          </p:nvPr>
        </p:nvSpPr>
        <p:spPr>
          <a:xfrm>
            <a:off x="6373133" y="2984901"/>
            <a:ext cx="1638000" cy="1055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CIRCUIT BREAKERS</a:t>
            </a:r>
          </a:p>
          <a:p>
            <a:pPr algn="l">
              <a:buSzPct val="25000"/>
            </a:pPr>
            <a:r>
              <a:rPr lang="en" sz="1067"/>
              <a:t>Hystrix</a:t>
            </a:r>
          </a:p>
          <a:p>
            <a:pPr algn="l">
              <a:buSzPct val="25000"/>
            </a:pPr>
            <a:r>
              <a:rPr lang="en" sz="1067"/>
              <a:t>DIY</a:t>
            </a:r>
          </a:p>
          <a:p>
            <a:pPr algn="l">
              <a:buSzPct val="25000"/>
            </a:pPr>
            <a:endParaRPr sz="1067"/>
          </a:p>
          <a:p>
            <a:pPr algn="l">
              <a:buSzPct val="25000"/>
            </a:pPr>
            <a:endParaRPr sz="1067"/>
          </a:p>
        </p:txBody>
      </p:sp>
      <p:sp>
        <p:nvSpPr>
          <p:cNvPr id="269" name="Shape 269"/>
          <p:cNvSpPr txBox="1">
            <a:spLocks noGrp="1"/>
          </p:cNvSpPr>
          <p:nvPr>
            <p:ph type="subTitle" idx="1"/>
          </p:nvPr>
        </p:nvSpPr>
        <p:spPr>
          <a:xfrm>
            <a:off x="8101633" y="2974967"/>
            <a:ext cx="1638000" cy="1055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LOAD BALANCING</a:t>
            </a:r>
          </a:p>
          <a:p>
            <a:pPr algn="l">
              <a:buSzPct val="25000"/>
            </a:pPr>
            <a:r>
              <a:rPr lang="en" sz="1067"/>
              <a:t>Ribbon</a:t>
            </a:r>
          </a:p>
          <a:p>
            <a:pPr algn="l">
              <a:buSzPct val="25000"/>
            </a:pPr>
            <a:r>
              <a:rPr lang="en" sz="1067"/>
              <a:t>Zuul (client side)</a:t>
            </a:r>
          </a:p>
          <a:p>
            <a:pPr algn="l">
              <a:buSzPct val="25000"/>
            </a:pPr>
            <a:endParaRPr sz="1067"/>
          </a:p>
          <a:p>
            <a:pPr algn="l">
              <a:buSzPct val="25000"/>
            </a:pPr>
            <a:endParaRPr sz="1067"/>
          </a:p>
        </p:txBody>
      </p:sp>
      <p:sp>
        <p:nvSpPr>
          <p:cNvPr id="270" name="Shape 270"/>
          <p:cNvSpPr txBox="1">
            <a:spLocks noGrp="1"/>
          </p:cNvSpPr>
          <p:nvPr>
            <p:ph type="subTitle" idx="1"/>
          </p:nvPr>
        </p:nvSpPr>
        <p:spPr>
          <a:xfrm>
            <a:off x="238633" y="525767"/>
            <a:ext cx="2042000" cy="23043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dirty="0"/>
              <a:t>DATABASES AND DATA MANAGEMENT</a:t>
            </a:r>
            <a:endParaRPr sz="800" dirty="0"/>
          </a:p>
          <a:p>
            <a:pPr algn="l">
              <a:lnSpc>
                <a:spcPct val="115000"/>
              </a:lnSpc>
              <a:buSzPct val="25000"/>
            </a:pPr>
            <a:r>
              <a:rPr lang="en" sz="1067" b="1" dirty="0"/>
              <a:t>Traditional RDBMS</a:t>
            </a:r>
          </a:p>
          <a:p>
            <a:pPr algn="l">
              <a:buSzPct val="25000"/>
            </a:pPr>
            <a:r>
              <a:rPr lang="en" sz="1067" dirty="0"/>
              <a:t>Oracle	MySQL</a:t>
            </a:r>
          </a:p>
          <a:p>
            <a:pPr algn="l">
              <a:buSzPct val="25000"/>
            </a:pPr>
            <a:r>
              <a:rPr lang="en" sz="1067" dirty="0"/>
              <a:t>SQL Server</a:t>
            </a:r>
          </a:p>
          <a:p>
            <a:pPr algn="l">
              <a:buSzPct val="25000"/>
            </a:pPr>
            <a:endParaRPr sz="800" dirty="0"/>
          </a:p>
          <a:p>
            <a:pPr algn="l">
              <a:buSzPct val="25000"/>
            </a:pPr>
            <a:r>
              <a:rPr lang="en" sz="1067" b="1" dirty="0"/>
              <a:t>NoSQL datastores</a:t>
            </a:r>
          </a:p>
          <a:p>
            <a:pPr algn="l">
              <a:buSzPct val="25000"/>
            </a:pPr>
            <a:r>
              <a:rPr lang="en" sz="1067" dirty="0"/>
              <a:t>MongoDB	    Cassandra</a:t>
            </a:r>
          </a:p>
          <a:p>
            <a:pPr algn="l">
              <a:buSzPct val="25000"/>
            </a:pPr>
            <a:r>
              <a:rPr lang="en" sz="1067" dirty="0"/>
              <a:t>Couchbase</a:t>
            </a:r>
            <a:endParaRPr lang="en-US" sz="1067" dirty="0"/>
          </a:p>
          <a:p>
            <a:pPr algn="l">
              <a:buSzPct val="25000"/>
            </a:pPr>
            <a:endParaRPr sz="1067" dirty="0"/>
          </a:p>
          <a:p>
            <a:pPr algn="l">
              <a:buSzPct val="25000"/>
            </a:pPr>
            <a:r>
              <a:rPr lang="en" sz="1067" b="1" dirty="0"/>
              <a:t>Cache and IMDG</a:t>
            </a:r>
          </a:p>
          <a:p>
            <a:pPr algn="l">
              <a:buSzPct val="25000"/>
            </a:pPr>
            <a:r>
              <a:rPr lang="en" sz="1067" dirty="0"/>
              <a:t>Gemfire</a:t>
            </a:r>
            <a:r>
              <a:rPr lang="en-US" sz="1067" dirty="0"/>
              <a:t>    </a:t>
            </a:r>
            <a:r>
              <a:rPr lang="en" sz="1067" dirty="0"/>
              <a:t>Coherence</a:t>
            </a:r>
          </a:p>
        </p:txBody>
      </p:sp>
      <p:sp>
        <p:nvSpPr>
          <p:cNvPr id="271" name="Shape 271"/>
          <p:cNvSpPr txBox="1">
            <a:spLocks noGrp="1"/>
          </p:cNvSpPr>
          <p:nvPr>
            <p:ph type="subTitle" idx="1"/>
          </p:nvPr>
        </p:nvSpPr>
        <p:spPr>
          <a:xfrm>
            <a:off x="4363434" y="2958333"/>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dirty="0"/>
              <a:t>DISCOVERY &amp; REGISTRATION</a:t>
            </a:r>
          </a:p>
          <a:p>
            <a:pPr algn="l">
              <a:buSzPct val="25000"/>
            </a:pPr>
            <a:r>
              <a:rPr lang="en" sz="1067" dirty="0"/>
              <a:t>Consul</a:t>
            </a:r>
          </a:p>
          <a:p>
            <a:pPr algn="l">
              <a:buSzPct val="25000"/>
            </a:pPr>
            <a:r>
              <a:rPr lang="en" sz="1067" dirty="0"/>
              <a:t>Eureka</a:t>
            </a:r>
          </a:p>
          <a:p>
            <a:pPr algn="l">
              <a:buSzPct val="25000"/>
            </a:pPr>
            <a:r>
              <a:rPr lang="en" sz="1067" dirty="0"/>
              <a:t>etcd</a:t>
            </a:r>
          </a:p>
          <a:p>
            <a:pPr algn="l">
              <a:buSzPct val="25000"/>
            </a:pPr>
            <a:endParaRPr sz="1067" dirty="0"/>
          </a:p>
        </p:txBody>
      </p:sp>
      <p:sp>
        <p:nvSpPr>
          <p:cNvPr id="272" name="Shape 272"/>
          <p:cNvSpPr txBox="1">
            <a:spLocks noGrp="1"/>
          </p:cNvSpPr>
          <p:nvPr>
            <p:ph type="subTitle" idx="1"/>
          </p:nvPr>
        </p:nvSpPr>
        <p:spPr>
          <a:xfrm>
            <a:off x="2353434" y="525767"/>
            <a:ext cx="1919197" cy="1156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VERSION CONTROL</a:t>
            </a:r>
          </a:p>
          <a:p>
            <a:pPr algn="l">
              <a:buSzPct val="25000"/>
            </a:pPr>
            <a:r>
              <a:rPr lang="en" sz="1067"/>
              <a:t>Github</a:t>
            </a:r>
          </a:p>
          <a:p>
            <a:pPr algn="l">
              <a:buSzPct val="25000"/>
            </a:pPr>
            <a:r>
              <a:rPr lang="en" sz="1067"/>
              <a:t>Gitlab</a:t>
            </a:r>
          </a:p>
          <a:p>
            <a:pPr algn="l">
              <a:buSzPct val="25000"/>
            </a:pPr>
            <a:r>
              <a:rPr lang="en" sz="1067"/>
              <a:t>SVN</a:t>
            </a:r>
          </a:p>
          <a:p>
            <a:pPr algn="l">
              <a:buSzPct val="25000"/>
            </a:pPr>
            <a:endParaRPr sz="1067"/>
          </a:p>
        </p:txBody>
      </p:sp>
      <p:sp>
        <p:nvSpPr>
          <p:cNvPr id="273" name="Shape 273"/>
          <p:cNvSpPr txBox="1">
            <a:spLocks noGrp="1"/>
          </p:cNvSpPr>
          <p:nvPr>
            <p:ph type="subTitle" idx="1"/>
          </p:nvPr>
        </p:nvSpPr>
        <p:spPr>
          <a:xfrm>
            <a:off x="2360999" y="1760867"/>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DEVELOPMENT FRAMEWORKS</a:t>
            </a:r>
          </a:p>
          <a:p>
            <a:pPr algn="l">
              <a:buSzPct val="25000"/>
            </a:pPr>
            <a:r>
              <a:rPr lang="en" sz="1067"/>
              <a:t>Spring / SCS</a:t>
            </a:r>
          </a:p>
          <a:p>
            <a:pPr algn="l">
              <a:buSzPct val="25000"/>
            </a:pPr>
            <a:r>
              <a:rPr lang="en" sz="1067"/>
              <a:t>Entity Framework</a:t>
            </a:r>
          </a:p>
          <a:p>
            <a:pPr algn="l">
              <a:buSzPct val="25000"/>
            </a:pPr>
            <a:r>
              <a:rPr lang="en" sz="1067"/>
              <a:t>Micro</a:t>
            </a:r>
          </a:p>
          <a:p>
            <a:pPr algn="l">
              <a:buSzPct val="25000"/>
            </a:pPr>
            <a:endParaRPr sz="1067"/>
          </a:p>
        </p:txBody>
      </p:sp>
      <p:sp>
        <p:nvSpPr>
          <p:cNvPr id="274" name="Shape 274"/>
          <p:cNvSpPr txBox="1">
            <a:spLocks noGrp="1"/>
          </p:cNvSpPr>
          <p:nvPr>
            <p:ph type="subTitle" idx="1"/>
          </p:nvPr>
        </p:nvSpPr>
        <p:spPr>
          <a:xfrm>
            <a:off x="4360567" y="1747600"/>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API MANAGEMENT</a:t>
            </a:r>
          </a:p>
          <a:p>
            <a:pPr algn="l">
              <a:buSzPct val="25000"/>
            </a:pPr>
            <a:r>
              <a:rPr lang="en" sz="1067"/>
              <a:t>APIGee</a:t>
            </a:r>
          </a:p>
          <a:p>
            <a:pPr algn="l">
              <a:buSzPct val="25000"/>
            </a:pPr>
            <a:r>
              <a:rPr lang="en" sz="1067"/>
              <a:t>Mashery</a:t>
            </a:r>
          </a:p>
          <a:p>
            <a:pPr algn="l">
              <a:buSzPct val="25000"/>
            </a:pPr>
            <a:r>
              <a:rPr lang="en" sz="1067"/>
              <a:t>DIY</a:t>
            </a:r>
          </a:p>
          <a:p>
            <a:pPr algn="l">
              <a:buSzPct val="25000"/>
            </a:pPr>
            <a:endParaRPr sz="1067"/>
          </a:p>
        </p:txBody>
      </p:sp>
      <p:sp>
        <p:nvSpPr>
          <p:cNvPr id="275" name="Shape 275"/>
          <p:cNvSpPr txBox="1">
            <a:spLocks noGrp="1"/>
          </p:cNvSpPr>
          <p:nvPr>
            <p:ph type="subTitle" idx="1"/>
          </p:nvPr>
        </p:nvSpPr>
        <p:spPr>
          <a:xfrm>
            <a:off x="6360133" y="525667"/>
            <a:ext cx="1638000" cy="23159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SECURITY &amp; COMPLIANCE</a:t>
            </a:r>
          </a:p>
          <a:p>
            <a:pPr algn="l">
              <a:buSzPct val="25000"/>
            </a:pPr>
            <a:endParaRPr sz="1067"/>
          </a:p>
          <a:p>
            <a:pPr algn="l">
              <a:buSzPct val="25000"/>
            </a:pPr>
            <a:r>
              <a:rPr lang="en" sz="1067"/>
              <a:t>OAuth</a:t>
            </a:r>
          </a:p>
          <a:p>
            <a:pPr algn="l">
              <a:buSzPct val="25000"/>
            </a:pPr>
            <a:r>
              <a:rPr lang="en" sz="1067"/>
              <a:t>UAA</a:t>
            </a:r>
          </a:p>
          <a:p>
            <a:pPr algn="l">
              <a:buSzPct val="25000"/>
            </a:pPr>
            <a:r>
              <a:rPr lang="en" sz="1067"/>
              <a:t>LDAP</a:t>
            </a:r>
          </a:p>
          <a:p>
            <a:pPr algn="l">
              <a:buSzPct val="25000"/>
            </a:pPr>
            <a:r>
              <a:rPr lang="en" sz="1067"/>
              <a:t>Kerberos</a:t>
            </a:r>
          </a:p>
          <a:p>
            <a:pPr algn="l">
              <a:buSzPct val="25000"/>
            </a:pPr>
            <a:r>
              <a:rPr lang="en" sz="1067"/>
              <a:t>SSL/TLS</a:t>
            </a:r>
          </a:p>
          <a:p>
            <a:pPr algn="l">
              <a:buSzPct val="25000"/>
            </a:pPr>
            <a:endParaRPr sz="1067"/>
          </a:p>
          <a:p>
            <a:pPr algn="l">
              <a:buSzPct val="25000"/>
            </a:pPr>
            <a:r>
              <a:rPr lang="en" sz="1067"/>
              <a:t>PCI</a:t>
            </a:r>
          </a:p>
          <a:p>
            <a:pPr algn="l">
              <a:buSzPct val="25000"/>
            </a:pPr>
            <a:r>
              <a:rPr lang="en" sz="1067"/>
              <a:t>HIPAA/HL7</a:t>
            </a:r>
          </a:p>
          <a:p>
            <a:pPr algn="l">
              <a:buSzPct val="25000"/>
            </a:pPr>
            <a:endParaRPr sz="1067"/>
          </a:p>
        </p:txBody>
      </p:sp>
      <p:sp>
        <p:nvSpPr>
          <p:cNvPr id="276" name="Shape 276"/>
          <p:cNvSpPr txBox="1">
            <a:spLocks noGrp="1"/>
          </p:cNvSpPr>
          <p:nvPr>
            <p:ph type="subTitle" idx="1"/>
          </p:nvPr>
        </p:nvSpPr>
        <p:spPr>
          <a:xfrm>
            <a:off x="8087333" y="525867"/>
            <a:ext cx="1638000" cy="23159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Clr>
                <a:schemeClr val="dk1"/>
              </a:buClr>
              <a:buSzPct val="25000"/>
            </a:pPr>
            <a:r>
              <a:rPr lang="en" sz="1200" b="1"/>
              <a:t>METRICS &amp; DASHBOARDS</a:t>
            </a:r>
          </a:p>
          <a:p>
            <a:pPr algn="l">
              <a:buSzPct val="25000"/>
            </a:pPr>
            <a:endParaRPr sz="1200" b="1"/>
          </a:p>
          <a:p>
            <a:pPr algn="l">
              <a:buSzPct val="25000"/>
            </a:pPr>
            <a:r>
              <a:rPr lang="en" sz="1067"/>
              <a:t>Collection</a:t>
            </a:r>
          </a:p>
          <a:p>
            <a:pPr algn="l">
              <a:buSzPct val="25000"/>
            </a:pPr>
            <a:r>
              <a:rPr lang="en" sz="1067"/>
              <a:t>Storage</a:t>
            </a:r>
          </a:p>
          <a:p>
            <a:pPr algn="l">
              <a:buSzPct val="25000"/>
            </a:pPr>
            <a:r>
              <a:rPr lang="en" sz="1067"/>
              <a:t>Dashboards</a:t>
            </a:r>
          </a:p>
          <a:p>
            <a:pPr algn="l">
              <a:buSzPct val="25000"/>
            </a:pPr>
            <a:r>
              <a:rPr lang="en" sz="1067"/>
              <a:t>Alerts</a:t>
            </a:r>
          </a:p>
          <a:p>
            <a:pPr algn="l">
              <a:buSzPct val="25000"/>
            </a:pPr>
            <a:endParaRPr sz="1067"/>
          </a:p>
        </p:txBody>
      </p:sp>
      <p:sp>
        <p:nvSpPr>
          <p:cNvPr id="277" name="Shape 277"/>
          <p:cNvSpPr txBox="1"/>
          <p:nvPr/>
        </p:nvSpPr>
        <p:spPr>
          <a:xfrm>
            <a:off x="4248201" y="5704767"/>
            <a:ext cx="5877999" cy="280800"/>
          </a:xfrm>
          <a:prstGeom prst="rect">
            <a:avLst/>
          </a:prstGeom>
          <a:noFill/>
          <a:ln>
            <a:noFill/>
          </a:ln>
        </p:spPr>
        <p:txBody>
          <a:bodyPr lIns="121900" tIns="121900" rIns="121900" bIns="121900" anchor="t" anchorCtr="0">
            <a:noAutofit/>
          </a:bodyPr>
          <a:lstStyle/>
          <a:p>
            <a:pPr defTabSz="609585">
              <a:buClr>
                <a:srgbClr val="000000"/>
              </a:buClr>
              <a:buSzPct val="25000"/>
            </a:pPr>
            <a:r>
              <a:rPr lang="en" sz="1067" dirty="0">
                <a:solidFill>
                  <a:srgbClr val="000000"/>
                </a:solidFill>
                <a:latin typeface="Arial"/>
                <a:ea typeface="Arial"/>
                <a:cs typeface="Arial"/>
                <a:sym typeface="Arial"/>
              </a:rPr>
              <a:t>BOSH / Cloud Foundry </a:t>
            </a:r>
            <a:r>
              <a:rPr lang="en-US" sz="1067" dirty="0">
                <a:solidFill>
                  <a:srgbClr val="000000"/>
                </a:solidFill>
                <a:latin typeface="Arial"/>
                <a:ea typeface="Arial"/>
                <a:cs typeface="Arial"/>
                <a:sym typeface="Arial"/>
              </a:rPr>
              <a:t>  </a:t>
            </a:r>
            <a:r>
              <a:rPr lang="en" sz="1067" dirty="0">
                <a:solidFill>
                  <a:srgbClr val="000000"/>
                </a:solidFill>
                <a:latin typeface="Arial"/>
                <a:ea typeface="Arial"/>
                <a:cs typeface="Arial"/>
                <a:sym typeface="Arial"/>
              </a:rPr>
              <a:t>Chef</a:t>
            </a:r>
            <a:r>
              <a:rPr lang="en-US" sz="1067" dirty="0">
                <a:solidFill>
                  <a:srgbClr val="000000"/>
                </a:solidFill>
                <a:latin typeface="Arial"/>
              </a:rPr>
              <a:t>    </a:t>
            </a:r>
            <a:r>
              <a:rPr lang="en" sz="1067" dirty="0">
                <a:solidFill>
                  <a:srgbClr val="000000"/>
                </a:solidFill>
                <a:latin typeface="Arial"/>
                <a:ea typeface="Arial"/>
                <a:cs typeface="Arial"/>
                <a:sym typeface="Arial"/>
              </a:rPr>
              <a:t>Puppet	   Ansible     SaltStack </a:t>
            </a:r>
            <a:r>
              <a:rPr lang="en-US" sz="1067" dirty="0">
                <a:solidFill>
                  <a:srgbClr val="000000"/>
                </a:solidFill>
                <a:latin typeface="Arial"/>
                <a:ea typeface="Arial"/>
                <a:cs typeface="Arial"/>
                <a:sym typeface="Arial"/>
              </a:rPr>
              <a:t>    </a:t>
            </a:r>
            <a:r>
              <a:rPr lang="en" sz="1067" dirty="0">
                <a:solidFill>
                  <a:srgbClr val="000000"/>
                </a:solidFill>
                <a:latin typeface="Arial"/>
                <a:ea typeface="Arial"/>
                <a:cs typeface="Arial"/>
                <a:sym typeface="Arial"/>
              </a:rPr>
              <a:t>Mesos</a:t>
            </a:r>
          </a:p>
        </p:txBody>
      </p:sp>
      <p:sp>
        <p:nvSpPr>
          <p:cNvPr id="278" name="Shape 278"/>
          <p:cNvSpPr txBox="1"/>
          <p:nvPr/>
        </p:nvSpPr>
        <p:spPr>
          <a:xfrm>
            <a:off x="4345001" y="4988033"/>
            <a:ext cx="5877999" cy="280800"/>
          </a:xfrm>
          <a:prstGeom prst="rect">
            <a:avLst/>
          </a:prstGeom>
          <a:noFill/>
          <a:ln>
            <a:noFill/>
          </a:ln>
        </p:spPr>
        <p:txBody>
          <a:bodyPr lIns="121900" tIns="121900" rIns="121900" bIns="121900" anchor="t" anchorCtr="0">
            <a:noAutofit/>
          </a:bodyPr>
          <a:lstStyle/>
          <a:p>
            <a:pPr defTabSz="609585">
              <a:buClr>
                <a:srgbClr val="000000"/>
              </a:buClr>
              <a:buSzPct val="25000"/>
            </a:pPr>
            <a:r>
              <a:rPr lang="en" sz="1067" dirty="0">
                <a:solidFill>
                  <a:srgbClr val="000000"/>
                </a:solidFill>
                <a:latin typeface="Arial"/>
                <a:ea typeface="Arial"/>
                <a:cs typeface="Arial"/>
                <a:sym typeface="Arial"/>
              </a:rPr>
              <a:t>Cloud Foundry Runtime</a:t>
            </a:r>
            <a:r>
              <a:rPr lang="en-US" sz="1067" dirty="0">
                <a:solidFill>
                  <a:srgbClr val="000000"/>
                </a:solidFill>
                <a:latin typeface="Arial"/>
                <a:ea typeface="Arial"/>
                <a:cs typeface="Arial"/>
                <a:sym typeface="Arial"/>
              </a:rPr>
              <a:t>         </a:t>
            </a:r>
            <a:r>
              <a:rPr lang="en" sz="1067" dirty="0">
                <a:solidFill>
                  <a:srgbClr val="000000"/>
                </a:solidFill>
                <a:latin typeface="Arial"/>
                <a:ea typeface="Arial"/>
                <a:cs typeface="Arial"/>
                <a:sym typeface="Arial"/>
              </a:rPr>
              <a:t>Kubernete</a:t>
            </a:r>
            <a:r>
              <a:rPr lang="en-US" sz="1067" dirty="0">
                <a:solidFill>
                  <a:srgbClr val="000000"/>
                </a:solidFill>
                <a:latin typeface="Arial"/>
                <a:ea typeface="Arial"/>
                <a:cs typeface="Arial"/>
                <a:sym typeface="Arial"/>
              </a:rPr>
              <a:t>s        </a:t>
            </a:r>
            <a:r>
              <a:rPr lang="en" sz="1067" dirty="0">
                <a:solidFill>
                  <a:srgbClr val="000000"/>
                </a:solidFill>
                <a:latin typeface="Arial"/>
                <a:ea typeface="Arial"/>
                <a:cs typeface="Arial"/>
                <a:sym typeface="Arial"/>
              </a:rPr>
              <a:t>Swar</a:t>
            </a:r>
            <a:r>
              <a:rPr lang="en-US" sz="1067" dirty="0">
                <a:solidFill>
                  <a:srgbClr val="000000"/>
                </a:solidFill>
                <a:latin typeface="Arial"/>
              </a:rPr>
              <a:t>m       </a:t>
            </a:r>
            <a:r>
              <a:rPr lang="en" sz="1067" dirty="0">
                <a:solidFill>
                  <a:srgbClr val="000000"/>
                </a:solidFill>
                <a:latin typeface="Arial"/>
                <a:ea typeface="Arial"/>
                <a:cs typeface="Arial"/>
                <a:sym typeface="Arial"/>
              </a:rPr>
              <a:t>Marathon</a:t>
            </a:r>
            <a:r>
              <a:rPr lang="en-US" sz="1067" dirty="0">
                <a:solidFill>
                  <a:srgbClr val="000000"/>
                </a:solidFill>
                <a:latin typeface="Arial"/>
                <a:ea typeface="Arial"/>
                <a:cs typeface="Arial"/>
                <a:sym typeface="Arial"/>
              </a:rPr>
              <a:t>         </a:t>
            </a:r>
            <a:r>
              <a:rPr lang="en-US" sz="1067" dirty="0">
                <a:solidFill>
                  <a:srgbClr val="000000"/>
                </a:solidFill>
                <a:latin typeface="Arial"/>
              </a:rPr>
              <a:t> </a:t>
            </a:r>
            <a:r>
              <a:rPr lang="en" sz="1067" dirty="0">
                <a:solidFill>
                  <a:srgbClr val="000000"/>
                </a:solidFill>
                <a:latin typeface="Arial"/>
                <a:ea typeface="Arial"/>
                <a:cs typeface="Arial"/>
                <a:sym typeface="Arial"/>
              </a:rPr>
              <a:t>ECS </a:t>
            </a:r>
          </a:p>
        </p:txBody>
      </p:sp>
      <p:sp>
        <p:nvSpPr>
          <p:cNvPr id="279" name="Shape 279"/>
          <p:cNvSpPr txBox="1"/>
          <p:nvPr/>
        </p:nvSpPr>
        <p:spPr>
          <a:xfrm>
            <a:off x="3214000" y="4383133"/>
            <a:ext cx="3058797" cy="280800"/>
          </a:xfrm>
          <a:prstGeom prst="rect">
            <a:avLst/>
          </a:prstGeom>
          <a:noFill/>
          <a:ln>
            <a:noFill/>
          </a:ln>
        </p:spPr>
        <p:txBody>
          <a:bodyPr lIns="121900" tIns="121900" rIns="121900" bIns="121900" anchor="t" anchorCtr="0">
            <a:noAutofit/>
          </a:bodyPr>
          <a:lstStyle/>
          <a:p>
            <a:pPr algn="ctr" defTabSz="609585">
              <a:buClr>
                <a:srgbClr val="000000"/>
              </a:buClr>
              <a:buSzPct val="25000"/>
            </a:pPr>
            <a:r>
              <a:rPr lang="en" sz="1067" dirty="0">
                <a:solidFill>
                  <a:srgbClr val="000000"/>
                </a:solidFill>
                <a:latin typeface="Arial"/>
                <a:ea typeface="Arial"/>
                <a:cs typeface="Arial"/>
                <a:sym typeface="Arial"/>
              </a:rPr>
              <a:t>Garden </a:t>
            </a:r>
            <a:r>
              <a:rPr lang="en-US" sz="1067" dirty="0">
                <a:solidFill>
                  <a:srgbClr val="000000"/>
                </a:solidFill>
                <a:latin typeface="Arial"/>
              </a:rPr>
              <a:t>    </a:t>
            </a:r>
            <a:r>
              <a:rPr lang="en" sz="1067" dirty="0">
                <a:solidFill>
                  <a:srgbClr val="000000"/>
                </a:solidFill>
                <a:latin typeface="Arial"/>
                <a:ea typeface="Arial"/>
                <a:cs typeface="Arial"/>
                <a:sym typeface="Arial"/>
              </a:rPr>
              <a:t>Docker</a:t>
            </a:r>
            <a:r>
              <a:rPr lang="en-US" sz="1067" dirty="0">
                <a:solidFill>
                  <a:srgbClr val="000000"/>
                </a:solidFill>
                <a:latin typeface="Arial"/>
              </a:rPr>
              <a:t>       </a:t>
            </a:r>
            <a:r>
              <a:rPr lang="en" sz="1067" dirty="0">
                <a:solidFill>
                  <a:srgbClr val="000000"/>
                </a:solidFill>
                <a:latin typeface="Arial"/>
                <a:ea typeface="Arial"/>
                <a:cs typeface="Arial"/>
                <a:sym typeface="Arial"/>
              </a:rPr>
              <a:t>runC</a:t>
            </a:r>
          </a:p>
        </p:txBody>
      </p:sp>
      <p:sp>
        <p:nvSpPr>
          <p:cNvPr id="280" name="Shape 280"/>
          <p:cNvSpPr txBox="1"/>
          <p:nvPr/>
        </p:nvSpPr>
        <p:spPr>
          <a:xfrm>
            <a:off x="7480100" y="4383133"/>
            <a:ext cx="2503200" cy="280800"/>
          </a:xfrm>
          <a:prstGeom prst="rect">
            <a:avLst/>
          </a:prstGeom>
          <a:noFill/>
          <a:ln>
            <a:noFill/>
          </a:ln>
        </p:spPr>
        <p:txBody>
          <a:bodyPr lIns="121900" tIns="121900" rIns="121900" bIns="121900" anchor="t" anchorCtr="0">
            <a:noAutofit/>
          </a:bodyPr>
          <a:lstStyle/>
          <a:p>
            <a:pPr algn="ctr" defTabSz="609585">
              <a:buClr>
                <a:srgbClr val="000000"/>
              </a:buClr>
              <a:buSzPct val="25000"/>
            </a:pPr>
            <a:r>
              <a:rPr lang="en" sz="1067" dirty="0">
                <a:solidFill>
                  <a:srgbClr val="000000"/>
                </a:solidFill>
                <a:latin typeface="Arial"/>
                <a:ea typeface="Arial"/>
                <a:cs typeface="Arial"/>
                <a:sym typeface="Arial"/>
              </a:rPr>
              <a:t>Kafka	RabbitMQ</a:t>
            </a:r>
          </a:p>
        </p:txBody>
      </p:sp>
      <p:sp>
        <p:nvSpPr>
          <p:cNvPr id="281" name="Shape 281"/>
          <p:cNvSpPr txBox="1"/>
          <p:nvPr/>
        </p:nvSpPr>
        <p:spPr>
          <a:xfrm>
            <a:off x="3336933" y="3244680"/>
            <a:ext cx="832400" cy="280800"/>
          </a:xfrm>
          <a:prstGeom prst="rect">
            <a:avLst/>
          </a:prstGeom>
          <a:noFill/>
          <a:ln>
            <a:noFill/>
          </a:ln>
        </p:spPr>
        <p:txBody>
          <a:bodyPr lIns="121900" tIns="121900" rIns="121900" bIns="121900" anchor="t" anchorCtr="0">
            <a:noAutofit/>
          </a:bodyPr>
          <a:lstStyle/>
          <a:p>
            <a:pPr defTabSz="609585">
              <a:buClr>
                <a:srgbClr val="000000"/>
              </a:buClr>
              <a:buSzPct val="25000"/>
            </a:pPr>
            <a:r>
              <a:rPr lang="en" sz="1067">
                <a:solidFill>
                  <a:srgbClr val="000000"/>
                </a:solidFill>
                <a:latin typeface="Arial"/>
                <a:ea typeface="Arial"/>
                <a:cs typeface="Arial"/>
                <a:sym typeface="Arial"/>
              </a:rPr>
              <a:t>Ruby</a:t>
            </a:r>
          </a:p>
          <a:p>
            <a:pPr defTabSz="609585">
              <a:buClr>
                <a:srgbClr val="000000"/>
              </a:buClr>
              <a:buSzPct val="25000"/>
            </a:pPr>
            <a:r>
              <a:rPr lang="en" sz="1067">
                <a:solidFill>
                  <a:srgbClr val="000000"/>
                </a:solidFill>
                <a:latin typeface="Arial"/>
                <a:ea typeface="Arial"/>
                <a:cs typeface="Arial"/>
                <a:sym typeface="Arial"/>
              </a:rPr>
              <a:t>Go</a:t>
            </a:r>
          </a:p>
          <a:p>
            <a:pPr defTabSz="609585">
              <a:buClr>
                <a:srgbClr val="000000"/>
              </a:buClr>
              <a:buSzPct val="25000"/>
            </a:pPr>
            <a:r>
              <a:rPr lang="en" sz="1067">
                <a:solidFill>
                  <a:srgbClr val="000000"/>
                </a:solidFill>
                <a:latin typeface="Arial"/>
                <a:ea typeface="Arial"/>
                <a:cs typeface="Arial"/>
                <a:sym typeface="Arial"/>
              </a:rPr>
              <a:t>*.JS</a:t>
            </a:r>
          </a:p>
        </p:txBody>
      </p:sp>
      <p:grpSp>
        <p:nvGrpSpPr>
          <p:cNvPr id="282" name="Shape 282"/>
          <p:cNvGrpSpPr/>
          <p:nvPr/>
        </p:nvGrpSpPr>
        <p:grpSpPr>
          <a:xfrm>
            <a:off x="49937" y="2875462"/>
            <a:ext cx="248607" cy="235527"/>
            <a:chOff x="8317600" y="1296225"/>
            <a:chExt cx="255000" cy="287698"/>
          </a:xfrm>
        </p:grpSpPr>
        <p:sp>
          <p:nvSpPr>
            <p:cNvPr id="283" name="Shape 283"/>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pic>
          <p:nvPicPr>
            <p:cNvPr id="284" name="Shape 284"/>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285" name="Shape 285"/>
          <p:cNvSpPr txBox="1"/>
          <p:nvPr/>
        </p:nvSpPr>
        <p:spPr>
          <a:xfrm>
            <a:off x="5243439" y="3428967"/>
            <a:ext cx="999199" cy="280800"/>
          </a:xfrm>
          <a:prstGeom prst="rect">
            <a:avLst/>
          </a:prstGeom>
          <a:noFill/>
          <a:ln>
            <a:noFill/>
          </a:ln>
        </p:spPr>
        <p:txBody>
          <a:bodyPr lIns="121900" tIns="121900" rIns="121900" bIns="121900" anchor="t" anchorCtr="0">
            <a:noAutofit/>
          </a:bodyPr>
          <a:lstStyle/>
          <a:p>
            <a:pPr defTabSz="609585">
              <a:buClr>
                <a:srgbClr val="000000"/>
              </a:buClr>
              <a:buSzPct val="25000"/>
            </a:pPr>
            <a:r>
              <a:rPr lang="en" sz="1067" dirty="0">
                <a:solidFill>
                  <a:srgbClr val="B3B3B3"/>
                </a:solidFill>
                <a:latin typeface="Arial"/>
                <a:ea typeface="Arial"/>
                <a:cs typeface="Arial"/>
                <a:sym typeface="Arial"/>
              </a:rPr>
              <a:t>Zookeeper</a:t>
            </a:r>
          </a:p>
          <a:p>
            <a:pPr defTabSz="609585">
              <a:buClr>
                <a:srgbClr val="000000"/>
              </a:buClr>
            </a:pPr>
            <a:endParaRPr sz="1067" dirty="0">
              <a:solidFill>
                <a:srgbClr val="000000"/>
              </a:solidFill>
              <a:latin typeface="Arial"/>
              <a:ea typeface="Arial"/>
              <a:cs typeface="Arial"/>
              <a:sym typeface="Arial"/>
            </a:endParaRPr>
          </a:p>
        </p:txBody>
      </p:sp>
      <p:sp>
        <p:nvSpPr>
          <p:cNvPr id="286" name="Shape 286"/>
          <p:cNvSpPr txBox="1">
            <a:spLocks noGrp="1"/>
          </p:cNvSpPr>
          <p:nvPr>
            <p:ph type="subTitle" idx="1"/>
          </p:nvPr>
        </p:nvSpPr>
        <p:spPr>
          <a:xfrm>
            <a:off x="4345434" y="525867"/>
            <a:ext cx="1919197" cy="1156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Clr>
                <a:schemeClr val="dk1"/>
              </a:buClr>
              <a:buSzPct val="25000"/>
            </a:pPr>
            <a:r>
              <a:rPr lang="en" sz="1200" b="1"/>
              <a:t>CI / CD</a:t>
            </a:r>
          </a:p>
          <a:p>
            <a:pPr algn="l">
              <a:buSzPct val="25000"/>
            </a:pPr>
            <a:r>
              <a:rPr lang="en" sz="1067"/>
              <a:t>Jenkins</a:t>
            </a:r>
          </a:p>
          <a:p>
            <a:pPr algn="l">
              <a:buSzPct val="25000"/>
            </a:pPr>
            <a:r>
              <a:rPr lang="en" sz="1067"/>
              <a:t>Concourse</a:t>
            </a:r>
          </a:p>
          <a:p>
            <a:pPr algn="l">
              <a:buSzPct val="25000"/>
            </a:pPr>
            <a:r>
              <a:rPr lang="en" sz="1067"/>
              <a:t>Artifactory</a:t>
            </a:r>
          </a:p>
          <a:p>
            <a:pPr algn="l">
              <a:buSzPct val="25000"/>
            </a:pPr>
            <a:endParaRPr sz="1067"/>
          </a:p>
        </p:txBody>
      </p:sp>
      <p:sp>
        <p:nvSpPr>
          <p:cNvPr id="287" name="Shape 287"/>
          <p:cNvSpPr txBox="1"/>
          <p:nvPr/>
        </p:nvSpPr>
        <p:spPr>
          <a:xfrm>
            <a:off x="5375000" y="793883"/>
            <a:ext cx="832400" cy="280800"/>
          </a:xfrm>
          <a:prstGeom prst="rect">
            <a:avLst/>
          </a:prstGeom>
          <a:noFill/>
          <a:ln>
            <a:noFill/>
          </a:ln>
        </p:spPr>
        <p:txBody>
          <a:bodyPr lIns="121900" tIns="121900" rIns="121900" bIns="121900" anchor="t" anchorCtr="0">
            <a:noAutofit/>
          </a:bodyPr>
          <a:lstStyle/>
          <a:p>
            <a:pPr defTabSz="609585">
              <a:buClr>
                <a:srgbClr val="000000"/>
              </a:buClr>
              <a:buSzPct val="25000"/>
            </a:pPr>
            <a:r>
              <a:rPr lang="en" sz="1067">
                <a:solidFill>
                  <a:srgbClr val="000000"/>
                </a:solidFill>
                <a:latin typeface="Arial"/>
                <a:ea typeface="Arial"/>
                <a:cs typeface="Arial"/>
                <a:sym typeface="Arial"/>
              </a:rPr>
              <a:t>Spinaker</a:t>
            </a:r>
          </a:p>
          <a:p>
            <a:pPr defTabSz="609585">
              <a:buClr>
                <a:srgbClr val="000000"/>
              </a:buClr>
            </a:pPr>
            <a:endParaRPr sz="1067">
              <a:solidFill>
                <a:srgbClr val="000000"/>
              </a:solidFill>
              <a:latin typeface="Arial"/>
              <a:ea typeface="Arial"/>
              <a:cs typeface="Arial"/>
              <a:sym typeface="Arial"/>
            </a:endParaRPr>
          </a:p>
        </p:txBody>
      </p:sp>
      <p:sp>
        <p:nvSpPr>
          <p:cNvPr id="288" name="Shape 288"/>
          <p:cNvSpPr txBox="1">
            <a:spLocks noGrp="1"/>
          </p:cNvSpPr>
          <p:nvPr>
            <p:ph type="subTitle" idx="1"/>
          </p:nvPr>
        </p:nvSpPr>
        <p:spPr>
          <a:xfrm>
            <a:off x="215101" y="5492800"/>
            <a:ext cx="2079999" cy="1278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NETWORKING</a:t>
            </a:r>
          </a:p>
          <a:p>
            <a:pPr algn="l">
              <a:buSzPct val="25000"/>
            </a:pPr>
            <a:r>
              <a:rPr lang="en" sz="1067"/>
              <a:t>DNS</a:t>
            </a:r>
          </a:p>
          <a:p>
            <a:pPr algn="l">
              <a:buSzPct val="25000"/>
            </a:pPr>
            <a:r>
              <a:rPr lang="en" sz="1067"/>
              <a:t>Load Balancing</a:t>
            </a:r>
          </a:p>
          <a:p>
            <a:pPr algn="l">
              <a:buSzPct val="25000"/>
            </a:pPr>
            <a:r>
              <a:rPr lang="en" sz="1067"/>
              <a:t>Intelligent Routing</a:t>
            </a:r>
          </a:p>
          <a:p>
            <a:pPr algn="l">
              <a:buSzPct val="25000"/>
            </a:pPr>
            <a:r>
              <a:rPr lang="en" sz="1067"/>
              <a:t>Network Segmentation</a:t>
            </a:r>
          </a:p>
          <a:p>
            <a:pPr algn="l">
              <a:buSzPct val="25000"/>
            </a:pPr>
            <a:r>
              <a:rPr lang="en" sz="1067"/>
              <a:t>Firewalls</a:t>
            </a:r>
          </a:p>
          <a:p>
            <a:pPr algn="l">
              <a:buSzPct val="25000"/>
            </a:pPr>
            <a:endParaRPr sz="1067"/>
          </a:p>
          <a:p>
            <a:pPr algn="l">
              <a:buSzPct val="25000"/>
            </a:pPr>
            <a:endParaRPr sz="1067"/>
          </a:p>
        </p:txBody>
      </p:sp>
      <p:sp>
        <p:nvSpPr>
          <p:cNvPr id="289" name="Shape 289"/>
          <p:cNvSpPr txBox="1">
            <a:spLocks noGrp="1"/>
          </p:cNvSpPr>
          <p:nvPr>
            <p:ph type="subTitle" idx="1"/>
          </p:nvPr>
        </p:nvSpPr>
        <p:spPr>
          <a:xfrm>
            <a:off x="215101" y="4183333"/>
            <a:ext cx="2079999" cy="1222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dirty="0"/>
              <a:t>MONITORING &amp; LOGGING</a:t>
            </a:r>
          </a:p>
          <a:p>
            <a:pPr algn="l">
              <a:buSzPct val="25000"/>
            </a:pPr>
            <a:r>
              <a:rPr lang="en" sz="1067" dirty="0"/>
              <a:t>Log Aggregation</a:t>
            </a:r>
          </a:p>
          <a:p>
            <a:pPr algn="l">
              <a:buSzPct val="25000"/>
            </a:pPr>
            <a:r>
              <a:rPr lang="en" sz="1067" dirty="0"/>
              <a:t>Storage</a:t>
            </a:r>
          </a:p>
          <a:p>
            <a:pPr algn="l">
              <a:buSzPct val="25000"/>
            </a:pPr>
            <a:r>
              <a:rPr lang="en" sz="1067" dirty="0"/>
              <a:t>Thresholds</a:t>
            </a:r>
          </a:p>
          <a:p>
            <a:pPr algn="l">
              <a:buSzPct val="25000"/>
            </a:pPr>
            <a:r>
              <a:rPr lang="en" sz="1067" dirty="0"/>
              <a:t>Metering</a:t>
            </a:r>
          </a:p>
          <a:p>
            <a:pPr algn="l">
              <a:buSzPct val="25000"/>
            </a:pPr>
            <a:endParaRPr sz="1067" dirty="0"/>
          </a:p>
        </p:txBody>
      </p:sp>
      <p:sp>
        <p:nvSpPr>
          <p:cNvPr id="290" name="Shape 290"/>
          <p:cNvSpPr txBox="1"/>
          <p:nvPr/>
        </p:nvSpPr>
        <p:spPr>
          <a:xfrm>
            <a:off x="10126068" y="2439023"/>
            <a:ext cx="1902872" cy="975880"/>
          </a:xfrm>
          <a:prstGeom prst="rect">
            <a:avLst/>
          </a:prstGeom>
          <a:solidFill>
            <a:srgbClr val="EFEFEF"/>
          </a:solid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defTabSz="609585">
              <a:buClr>
                <a:srgbClr val="000000"/>
              </a:buClr>
              <a:buSzPct val="25000"/>
            </a:pPr>
            <a:r>
              <a:rPr lang="en" sz="1333" dirty="0">
                <a:solidFill>
                  <a:srgbClr val="000000"/>
                </a:solidFill>
                <a:latin typeface="Arial"/>
                <a:ea typeface="Arial"/>
                <a:cs typeface="Arial"/>
                <a:sym typeface="Arial"/>
              </a:rPr>
              <a:t>What does it take to deploy and operate ALL this at SCALE</a:t>
            </a:r>
          </a:p>
        </p:txBody>
      </p:sp>
      <p:sp>
        <p:nvSpPr>
          <p:cNvPr id="291" name="Shape 291"/>
          <p:cNvSpPr txBox="1"/>
          <p:nvPr/>
        </p:nvSpPr>
        <p:spPr>
          <a:xfrm>
            <a:off x="10126068" y="3769431"/>
            <a:ext cx="1902873" cy="1061503"/>
          </a:xfrm>
          <a:prstGeom prst="rect">
            <a:avLst/>
          </a:prstGeom>
          <a:solidFill>
            <a:srgbClr val="EFEFEF"/>
          </a:solid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defTabSz="609585">
              <a:buClr>
                <a:srgbClr val="000000"/>
              </a:buClr>
              <a:buSzPct val="25000"/>
            </a:pPr>
            <a:r>
              <a:rPr lang="en" sz="1333" dirty="0">
                <a:solidFill>
                  <a:srgbClr val="000000"/>
                </a:solidFill>
                <a:latin typeface="Arial"/>
                <a:ea typeface="Arial"/>
                <a:cs typeface="Arial"/>
                <a:sym typeface="Arial"/>
              </a:rPr>
              <a:t>Where should your best developers focus to maximise BUSINESS VALUE? </a:t>
            </a:r>
          </a:p>
        </p:txBody>
      </p:sp>
      <p:sp>
        <p:nvSpPr>
          <p:cNvPr id="292" name="Shape 292"/>
          <p:cNvSpPr/>
          <p:nvPr/>
        </p:nvSpPr>
        <p:spPr>
          <a:xfrm>
            <a:off x="9812067" y="395034"/>
            <a:ext cx="314000" cy="6422397"/>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115480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5" name="Shape 85"/>
          <p:cNvSpPr/>
          <p:nvPr/>
        </p:nvSpPr>
        <p:spPr>
          <a:xfrm>
            <a:off x="172533" y="2920534"/>
            <a:ext cx="9604800" cy="1156397"/>
          </a:xfrm>
          <a:prstGeom prst="rect">
            <a:avLst/>
          </a:prstGeom>
          <a:noFill/>
          <a:ln w="9525" cap="flat" cmpd="sng">
            <a:solidFill>
              <a:srgbClr val="0B5394"/>
            </a:solidFill>
            <a:prstDash val="dot"/>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sp>
        <p:nvSpPr>
          <p:cNvPr id="86" name="Shape 86"/>
          <p:cNvSpPr txBox="1">
            <a:spLocks noGrp="1"/>
          </p:cNvSpPr>
          <p:nvPr>
            <p:ph type="subTitle" idx="1"/>
          </p:nvPr>
        </p:nvSpPr>
        <p:spPr>
          <a:xfrm>
            <a:off x="2352567" y="6151901"/>
            <a:ext cx="3947999" cy="619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PRIVATE CLOUD</a:t>
            </a:r>
          </a:p>
          <a:p>
            <a:pPr algn="l">
              <a:buSzPct val="25000"/>
            </a:pPr>
            <a:endParaRPr sz="1067"/>
          </a:p>
        </p:txBody>
      </p:sp>
      <p:sp>
        <p:nvSpPr>
          <p:cNvPr id="87" name="Shape 87"/>
          <p:cNvSpPr txBox="1">
            <a:spLocks noGrp="1"/>
          </p:cNvSpPr>
          <p:nvPr>
            <p:ph type="subTitle" idx="1"/>
          </p:nvPr>
        </p:nvSpPr>
        <p:spPr>
          <a:xfrm>
            <a:off x="6382134" y="6154667"/>
            <a:ext cx="3357599" cy="619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 PUBLIC CLOUD</a:t>
            </a:r>
          </a:p>
        </p:txBody>
      </p:sp>
      <p:sp>
        <p:nvSpPr>
          <p:cNvPr id="88" name="Shape 88"/>
          <p:cNvSpPr txBox="1"/>
          <p:nvPr/>
        </p:nvSpPr>
        <p:spPr>
          <a:xfrm>
            <a:off x="2894167" y="6364267"/>
            <a:ext cx="3111599" cy="280800"/>
          </a:xfrm>
          <a:prstGeom prst="rect">
            <a:avLst/>
          </a:prstGeom>
          <a:noFill/>
          <a:ln>
            <a:noFill/>
          </a:ln>
        </p:spPr>
        <p:txBody>
          <a:bodyPr lIns="121900" tIns="121900" rIns="121900" bIns="121900" anchor="t" anchorCtr="0">
            <a:noAutofit/>
          </a:bodyPr>
          <a:lstStyle/>
          <a:p>
            <a:pPr algn="ctr" defTabSz="609585">
              <a:buClr>
                <a:srgbClr val="000000"/>
              </a:buClr>
            </a:pPr>
            <a:endParaRPr sz="1067">
              <a:solidFill>
                <a:srgbClr val="000000"/>
              </a:solidFill>
              <a:latin typeface="Arial"/>
              <a:ea typeface="Arial"/>
              <a:cs typeface="Arial"/>
              <a:sym typeface="Arial"/>
            </a:endParaRPr>
          </a:p>
        </p:txBody>
      </p:sp>
      <p:sp>
        <p:nvSpPr>
          <p:cNvPr id="89" name="Shape 89"/>
          <p:cNvSpPr txBox="1"/>
          <p:nvPr/>
        </p:nvSpPr>
        <p:spPr>
          <a:xfrm>
            <a:off x="70934" y="-13933"/>
            <a:ext cx="9160869" cy="507600"/>
          </a:xfrm>
          <a:prstGeom prst="rect">
            <a:avLst/>
          </a:prstGeom>
          <a:noFill/>
          <a:ln>
            <a:noFill/>
          </a:ln>
        </p:spPr>
        <p:txBody>
          <a:bodyPr lIns="121900" tIns="121900" rIns="121900" bIns="121900" anchor="t" anchorCtr="0">
            <a:noAutofit/>
          </a:bodyPr>
          <a:lstStyle/>
          <a:p>
            <a:pPr defTabSz="609585">
              <a:buClr>
                <a:srgbClr val="6D4076"/>
              </a:buClr>
              <a:buSzPct val="25000"/>
            </a:pPr>
            <a:r>
              <a:rPr lang="en-US" sz="1867" b="1" dirty="0">
                <a:solidFill>
                  <a:srgbClr val="008774"/>
                </a:solidFill>
                <a:latin typeface="Arial"/>
                <a:ea typeface="Arial"/>
                <a:cs typeface="Arial"/>
                <a:sym typeface="Arial"/>
              </a:rPr>
              <a:t>Enabling </a:t>
            </a:r>
            <a:r>
              <a:rPr lang="en-US" sz="1867" b="1" dirty="0" err="1">
                <a:solidFill>
                  <a:srgbClr val="008774"/>
                </a:solidFill>
                <a:latin typeface="Arial"/>
                <a:ea typeface="Arial"/>
                <a:cs typeface="Arial"/>
                <a:sym typeface="Arial"/>
              </a:rPr>
              <a:t>Microservice</a:t>
            </a:r>
            <a:r>
              <a:rPr lang="en-US" sz="1867" b="1" dirty="0">
                <a:solidFill>
                  <a:srgbClr val="008774"/>
                </a:solidFill>
                <a:latin typeface="Arial"/>
                <a:ea typeface="Arial"/>
                <a:cs typeface="Arial"/>
                <a:sym typeface="Arial"/>
              </a:rPr>
              <a:t> Strategy with </a:t>
            </a:r>
            <a:r>
              <a:rPr lang="en" sz="1867" b="1" dirty="0">
                <a:solidFill>
                  <a:srgbClr val="008774"/>
                </a:solidFill>
                <a:latin typeface="Arial"/>
                <a:ea typeface="Arial"/>
                <a:cs typeface="Arial"/>
                <a:sym typeface="Arial"/>
              </a:rPr>
              <a:t>Cloud </a:t>
            </a:r>
            <a:r>
              <a:rPr lang="en-US" sz="1867" b="1" dirty="0">
                <a:solidFill>
                  <a:srgbClr val="008774"/>
                </a:solidFill>
                <a:latin typeface="Arial"/>
                <a:ea typeface="Arial"/>
                <a:cs typeface="Arial"/>
                <a:sym typeface="Arial"/>
              </a:rPr>
              <a:t>Native </a:t>
            </a:r>
            <a:r>
              <a:rPr lang="en" sz="1867" b="1" dirty="0">
                <a:solidFill>
                  <a:srgbClr val="008774"/>
                </a:solidFill>
                <a:latin typeface="Arial"/>
                <a:ea typeface="Arial"/>
                <a:cs typeface="Arial"/>
                <a:sym typeface="Arial"/>
              </a:rPr>
              <a:t>Architecture (PCF)</a:t>
            </a:r>
          </a:p>
        </p:txBody>
      </p:sp>
      <p:sp>
        <p:nvSpPr>
          <p:cNvPr id="90" name="Shape 90"/>
          <p:cNvSpPr txBox="1">
            <a:spLocks noGrp="1"/>
          </p:cNvSpPr>
          <p:nvPr>
            <p:ph type="subTitle" idx="1"/>
          </p:nvPr>
        </p:nvSpPr>
        <p:spPr>
          <a:xfrm>
            <a:off x="2352567" y="5492800"/>
            <a:ext cx="7387197"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CLOUD ORCHESTRATION </a:t>
            </a:r>
          </a:p>
          <a:p>
            <a:pPr algn="l">
              <a:buSzPct val="25000"/>
            </a:pPr>
            <a:r>
              <a:rPr lang="en" sz="1200" b="1"/>
              <a:t>&amp; AUTOMATION</a:t>
            </a:r>
          </a:p>
          <a:p>
            <a:pPr algn="l">
              <a:buSzPct val="25000"/>
            </a:pPr>
            <a:endParaRPr sz="1067"/>
          </a:p>
        </p:txBody>
      </p:sp>
      <p:sp>
        <p:nvSpPr>
          <p:cNvPr id="91" name="Shape 91"/>
          <p:cNvSpPr txBox="1">
            <a:spLocks noGrp="1"/>
          </p:cNvSpPr>
          <p:nvPr>
            <p:ph type="subTitle" idx="1"/>
          </p:nvPr>
        </p:nvSpPr>
        <p:spPr>
          <a:xfrm>
            <a:off x="2380734" y="2964967"/>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dirty="0"/>
              <a:t>LANGUAGES</a:t>
            </a:r>
          </a:p>
          <a:p>
            <a:pPr algn="l">
              <a:buSzPct val="25000"/>
            </a:pPr>
            <a:r>
              <a:rPr lang="en" sz="1067" b="1" dirty="0">
                <a:solidFill>
                  <a:srgbClr val="008000"/>
                </a:solidFill>
              </a:rPr>
              <a:t>Java</a:t>
            </a:r>
          </a:p>
          <a:p>
            <a:pPr algn="l">
              <a:buSzPct val="25000"/>
            </a:pPr>
            <a:r>
              <a:rPr lang="en" sz="1067" b="1" dirty="0">
                <a:solidFill>
                  <a:srgbClr val="008000"/>
                </a:solidFill>
              </a:rPr>
              <a:t>Python</a:t>
            </a:r>
            <a:endParaRPr lang="en-US" sz="1067" b="1" dirty="0">
              <a:solidFill>
                <a:srgbClr val="008000"/>
              </a:solidFill>
            </a:endParaRPr>
          </a:p>
          <a:p>
            <a:pPr algn="l">
              <a:buSzPct val="25000"/>
            </a:pPr>
            <a:r>
              <a:rPr lang="en-US" sz="1067" b="1" dirty="0">
                <a:solidFill>
                  <a:srgbClr val="008000"/>
                </a:solidFill>
              </a:rPr>
              <a:t>PHP</a:t>
            </a:r>
          </a:p>
          <a:p>
            <a:pPr algn="l">
              <a:buSzPct val="25000"/>
            </a:pPr>
            <a:r>
              <a:rPr lang="en-US" sz="1067" b="1" dirty="0">
                <a:solidFill>
                  <a:srgbClr val="008000"/>
                </a:solidFill>
              </a:rPr>
              <a:t>.NET </a:t>
            </a:r>
            <a:endParaRPr lang="en" sz="1067" b="1" dirty="0">
              <a:solidFill>
                <a:srgbClr val="008000"/>
              </a:solidFill>
            </a:endParaRPr>
          </a:p>
          <a:p>
            <a:pPr algn="l">
              <a:buSzPct val="25000"/>
            </a:pPr>
            <a:endParaRPr sz="1067" dirty="0"/>
          </a:p>
        </p:txBody>
      </p:sp>
      <p:sp>
        <p:nvSpPr>
          <p:cNvPr id="92" name="Shape 92"/>
          <p:cNvSpPr txBox="1">
            <a:spLocks noGrp="1"/>
          </p:cNvSpPr>
          <p:nvPr>
            <p:ph type="subTitle" idx="1"/>
          </p:nvPr>
        </p:nvSpPr>
        <p:spPr>
          <a:xfrm>
            <a:off x="2352567" y="4830933"/>
            <a:ext cx="7387197"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CONTAINER</a:t>
            </a:r>
          </a:p>
          <a:p>
            <a:pPr algn="l">
              <a:buSzPct val="25000"/>
            </a:pPr>
            <a:r>
              <a:rPr lang="en" sz="1200" b="1"/>
              <a:t>ORCHESTRATION </a:t>
            </a:r>
          </a:p>
          <a:p>
            <a:pPr algn="l">
              <a:buSzPct val="25000"/>
            </a:pPr>
            <a:endParaRPr sz="1067"/>
          </a:p>
        </p:txBody>
      </p:sp>
      <p:sp>
        <p:nvSpPr>
          <p:cNvPr id="93" name="Shape 93"/>
          <p:cNvSpPr txBox="1">
            <a:spLocks noGrp="1"/>
          </p:cNvSpPr>
          <p:nvPr>
            <p:ph type="subTitle" idx="1"/>
          </p:nvPr>
        </p:nvSpPr>
        <p:spPr>
          <a:xfrm>
            <a:off x="2364614" y="4166333"/>
            <a:ext cx="3947999"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dirty="0"/>
              <a:t>CONTAINERS</a:t>
            </a:r>
          </a:p>
          <a:p>
            <a:pPr algn="l">
              <a:buSzPct val="25000"/>
            </a:pPr>
            <a:endParaRPr sz="1067" dirty="0"/>
          </a:p>
        </p:txBody>
      </p:sp>
      <p:sp>
        <p:nvSpPr>
          <p:cNvPr id="94" name="Shape 94"/>
          <p:cNvSpPr txBox="1">
            <a:spLocks noGrp="1"/>
          </p:cNvSpPr>
          <p:nvPr>
            <p:ph type="subTitle" idx="1"/>
          </p:nvPr>
        </p:nvSpPr>
        <p:spPr>
          <a:xfrm>
            <a:off x="6382134" y="4183333"/>
            <a:ext cx="3357599" cy="5752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MESSAGING</a:t>
            </a:r>
          </a:p>
          <a:p>
            <a:pPr algn="l">
              <a:buSzPct val="25000"/>
            </a:pPr>
            <a:endParaRPr sz="1067"/>
          </a:p>
        </p:txBody>
      </p:sp>
      <p:sp>
        <p:nvSpPr>
          <p:cNvPr id="95" name="Shape 95"/>
          <p:cNvSpPr txBox="1">
            <a:spLocks noGrp="1"/>
          </p:cNvSpPr>
          <p:nvPr>
            <p:ph type="subTitle" idx="1"/>
          </p:nvPr>
        </p:nvSpPr>
        <p:spPr>
          <a:xfrm>
            <a:off x="219234" y="2949433"/>
            <a:ext cx="2079999"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DATA MICROSERVICES</a:t>
            </a:r>
          </a:p>
        </p:txBody>
      </p:sp>
      <p:sp>
        <p:nvSpPr>
          <p:cNvPr id="96" name="Shape 96"/>
          <p:cNvSpPr txBox="1">
            <a:spLocks noGrp="1"/>
          </p:cNvSpPr>
          <p:nvPr>
            <p:ph type="subTitle" idx="1"/>
          </p:nvPr>
        </p:nvSpPr>
        <p:spPr>
          <a:xfrm>
            <a:off x="6373133" y="2984901"/>
            <a:ext cx="1638000" cy="1055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dirty="0"/>
              <a:t>CIRCUIT BREAKERS</a:t>
            </a:r>
          </a:p>
          <a:p>
            <a:pPr algn="l">
              <a:buSzPct val="25000"/>
            </a:pPr>
            <a:r>
              <a:rPr lang="en" sz="1067" b="1" dirty="0">
                <a:solidFill>
                  <a:srgbClr val="008000"/>
                </a:solidFill>
              </a:rPr>
              <a:t>Hystrix</a:t>
            </a:r>
          </a:p>
          <a:p>
            <a:pPr algn="l">
              <a:buSzPct val="25000"/>
            </a:pPr>
            <a:r>
              <a:rPr lang="en" sz="1067" b="1" dirty="0">
                <a:solidFill>
                  <a:srgbClr val="008000"/>
                </a:solidFill>
              </a:rPr>
              <a:t>DIY</a:t>
            </a:r>
          </a:p>
          <a:p>
            <a:pPr algn="l">
              <a:buSzPct val="25000"/>
            </a:pPr>
            <a:endParaRPr sz="1067" dirty="0"/>
          </a:p>
          <a:p>
            <a:pPr algn="l">
              <a:buSzPct val="25000"/>
            </a:pPr>
            <a:endParaRPr sz="1067" dirty="0"/>
          </a:p>
        </p:txBody>
      </p:sp>
      <p:sp>
        <p:nvSpPr>
          <p:cNvPr id="97" name="Shape 97"/>
          <p:cNvSpPr txBox="1">
            <a:spLocks noGrp="1"/>
          </p:cNvSpPr>
          <p:nvPr>
            <p:ph type="subTitle" idx="1"/>
          </p:nvPr>
        </p:nvSpPr>
        <p:spPr>
          <a:xfrm>
            <a:off x="8063149" y="2974967"/>
            <a:ext cx="1638000" cy="10551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dirty="0"/>
              <a:t>LOAD BALANCING</a:t>
            </a:r>
          </a:p>
          <a:p>
            <a:pPr algn="l">
              <a:buSzPct val="25000"/>
            </a:pPr>
            <a:r>
              <a:rPr lang="en" sz="1067" b="1" dirty="0">
                <a:solidFill>
                  <a:srgbClr val="008000"/>
                </a:solidFill>
              </a:rPr>
              <a:t>Ribbon</a:t>
            </a:r>
          </a:p>
          <a:p>
            <a:pPr algn="l">
              <a:buSzPct val="25000"/>
            </a:pPr>
            <a:r>
              <a:rPr lang="en" sz="1067" b="1" dirty="0">
                <a:solidFill>
                  <a:srgbClr val="008000"/>
                </a:solidFill>
              </a:rPr>
              <a:t>Zuul</a:t>
            </a:r>
          </a:p>
          <a:p>
            <a:pPr algn="l">
              <a:buSzPct val="25000"/>
            </a:pPr>
            <a:endParaRPr sz="1067" dirty="0"/>
          </a:p>
          <a:p>
            <a:pPr algn="l">
              <a:buSzPct val="25000"/>
            </a:pPr>
            <a:endParaRPr sz="1067" dirty="0"/>
          </a:p>
        </p:txBody>
      </p:sp>
      <p:sp>
        <p:nvSpPr>
          <p:cNvPr id="98" name="Shape 98"/>
          <p:cNvSpPr txBox="1">
            <a:spLocks noGrp="1"/>
          </p:cNvSpPr>
          <p:nvPr>
            <p:ph type="subTitle" idx="1"/>
          </p:nvPr>
        </p:nvSpPr>
        <p:spPr>
          <a:xfrm>
            <a:off x="238633" y="525767"/>
            <a:ext cx="2042000" cy="2304399"/>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DATABASES AND DATA MANAGEMENT</a:t>
            </a:r>
          </a:p>
          <a:p>
            <a:pPr algn="l">
              <a:lnSpc>
                <a:spcPct val="115000"/>
              </a:lnSpc>
              <a:buSzPct val="25000"/>
            </a:pPr>
            <a:endParaRPr sz="800"/>
          </a:p>
          <a:p>
            <a:pPr algn="l">
              <a:lnSpc>
                <a:spcPct val="115000"/>
              </a:lnSpc>
              <a:buSzPct val="25000"/>
            </a:pPr>
            <a:r>
              <a:rPr lang="en" sz="1067"/>
              <a:t>	</a:t>
            </a:r>
          </a:p>
        </p:txBody>
      </p:sp>
      <p:sp>
        <p:nvSpPr>
          <p:cNvPr id="99" name="Shape 99"/>
          <p:cNvSpPr txBox="1">
            <a:spLocks noGrp="1"/>
          </p:cNvSpPr>
          <p:nvPr>
            <p:ph type="subTitle" idx="1"/>
          </p:nvPr>
        </p:nvSpPr>
        <p:spPr>
          <a:xfrm>
            <a:off x="4363434" y="2958333"/>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dirty="0"/>
              <a:t>DISCOVERY &amp; REGISTRATION</a:t>
            </a:r>
          </a:p>
          <a:p>
            <a:pPr algn="l">
              <a:buSzPct val="25000"/>
            </a:pPr>
            <a:r>
              <a:rPr lang="en" sz="1067" b="1" dirty="0">
                <a:solidFill>
                  <a:srgbClr val="008000"/>
                </a:solidFill>
              </a:rPr>
              <a:t>Consul</a:t>
            </a:r>
          </a:p>
          <a:p>
            <a:pPr algn="l">
              <a:buSzPct val="25000"/>
            </a:pPr>
            <a:r>
              <a:rPr lang="en" sz="1067" b="1" dirty="0">
                <a:solidFill>
                  <a:srgbClr val="008000"/>
                </a:solidFill>
              </a:rPr>
              <a:t>Eureka</a:t>
            </a:r>
          </a:p>
          <a:p>
            <a:pPr algn="l">
              <a:buSzPct val="25000"/>
            </a:pPr>
            <a:r>
              <a:rPr lang="en" sz="1067" b="1" dirty="0">
                <a:solidFill>
                  <a:srgbClr val="008000"/>
                </a:solidFill>
              </a:rPr>
              <a:t>etcd</a:t>
            </a:r>
          </a:p>
          <a:p>
            <a:pPr algn="l">
              <a:buSzPct val="25000"/>
            </a:pPr>
            <a:endParaRPr sz="1067" dirty="0"/>
          </a:p>
        </p:txBody>
      </p:sp>
      <p:sp>
        <p:nvSpPr>
          <p:cNvPr id="100" name="Shape 100"/>
          <p:cNvSpPr txBox="1">
            <a:spLocks noGrp="1"/>
          </p:cNvSpPr>
          <p:nvPr>
            <p:ph type="subTitle" idx="1"/>
          </p:nvPr>
        </p:nvSpPr>
        <p:spPr>
          <a:xfrm>
            <a:off x="2353434" y="525767"/>
            <a:ext cx="1919197" cy="1156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VERSION CONTROL</a:t>
            </a:r>
          </a:p>
          <a:p>
            <a:pPr algn="l">
              <a:buSzPct val="25000"/>
            </a:pPr>
            <a:endParaRPr sz="1067"/>
          </a:p>
        </p:txBody>
      </p:sp>
      <p:sp>
        <p:nvSpPr>
          <p:cNvPr id="101" name="Shape 101"/>
          <p:cNvSpPr txBox="1">
            <a:spLocks noGrp="1"/>
          </p:cNvSpPr>
          <p:nvPr>
            <p:ph type="subTitle" idx="1"/>
          </p:nvPr>
        </p:nvSpPr>
        <p:spPr>
          <a:xfrm>
            <a:off x="2360999" y="1760867"/>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DEV FRAMEWORKS</a:t>
            </a:r>
          </a:p>
          <a:p>
            <a:pPr algn="l">
              <a:buSzPct val="25000"/>
            </a:pPr>
            <a:endParaRPr sz="1333" b="1">
              <a:solidFill>
                <a:srgbClr val="008000"/>
              </a:solidFill>
            </a:endParaRPr>
          </a:p>
          <a:p>
            <a:pPr algn="l">
              <a:buSzPct val="25000"/>
            </a:pPr>
            <a:r>
              <a:rPr lang="en" sz="1333" b="1">
                <a:solidFill>
                  <a:srgbClr val="008000"/>
                </a:solidFill>
              </a:rPr>
              <a:t>Buildpacks</a:t>
            </a:r>
          </a:p>
        </p:txBody>
      </p:sp>
      <p:sp>
        <p:nvSpPr>
          <p:cNvPr id="102" name="Shape 102"/>
          <p:cNvSpPr txBox="1">
            <a:spLocks noGrp="1"/>
          </p:cNvSpPr>
          <p:nvPr>
            <p:ph type="subTitle" idx="1"/>
          </p:nvPr>
        </p:nvSpPr>
        <p:spPr>
          <a:xfrm>
            <a:off x="4360567" y="1747600"/>
            <a:ext cx="1919197" cy="1080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SzPct val="25000"/>
            </a:pPr>
            <a:r>
              <a:rPr lang="en" sz="1200" b="1"/>
              <a:t>API MANAGEMENT</a:t>
            </a:r>
          </a:p>
          <a:p>
            <a:pPr algn="l">
              <a:buSzPct val="25000"/>
            </a:pPr>
            <a:endParaRPr sz="1067">
              <a:solidFill>
                <a:srgbClr val="008000"/>
              </a:solidFill>
            </a:endParaRPr>
          </a:p>
          <a:p>
            <a:pPr algn="l">
              <a:buSzPct val="25000"/>
            </a:pPr>
            <a:endParaRPr sz="1067" b="1">
              <a:solidFill>
                <a:srgbClr val="008000"/>
              </a:solidFill>
            </a:endParaRPr>
          </a:p>
          <a:p>
            <a:pPr algn="l">
              <a:buSzPct val="25000"/>
            </a:pPr>
            <a:endParaRPr sz="1067"/>
          </a:p>
        </p:txBody>
      </p:sp>
      <p:sp>
        <p:nvSpPr>
          <p:cNvPr id="103" name="Shape 103"/>
          <p:cNvSpPr txBox="1">
            <a:spLocks noGrp="1"/>
          </p:cNvSpPr>
          <p:nvPr>
            <p:ph type="subTitle" idx="1"/>
          </p:nvPr>
        </p:nvSpPr>
        <p:spPr>
          <a:xfrm>
            <a:off x="6360133" y="525667"/>
            <a:ext cx="1638000" cy="23159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SECURITY &amp; COMPLIANCE</a:t>
            </a:r>
          </a:p>
          <a:p>
            <a:pPr algn="l">
              <a:buSzPct val="25000"/>
            </a:pPr>
            <a:endParaRPr sz="1067"/>
          </a:p>
          <a:p>
            <a:pPr algn="l">
              <a:buSzPct val="25000"/>
            </a:pPr>
            <a:r>
              <a:rPr lang="en" sz="1333" b="1">
                <a:solidFill>
                  <a:srgbClr val="008000"/>
                </a:solidFill>
              </a:rPr>
              <a:t>SSO</a:t>
            </a:r>
          </a:p>
          <a:p>
            <a:pPr algn="l">
              <a:buSzPct val="25000"/>
            </a:pPr>
            <a:endParaRPr sz="1600"/>
          </a:p>
          <a:p>
            <a:pPr algn="l">
              <a:buSzPct val="25000"/>
            </a:pPr>
            <a:endParaRPr sz="1600"/>
          </a:p>
          <a:p>
            <a:pPr algn="l">
              <a:buSzPct val="25000"/>
            </a:pPr>
            <a:endParaRPr sz="1600"/>
          </a:p>
          <a:p>
            <a:pPr algn="l">
              <a:buSzPct val="25000"/>
            </a:pPr>
            <a:r>
              <a:rPr lang="en" sz="1333" b="1">
                <a:solidFill>
                  <a:srgbClr val="008000"/>
                </a:solidFill>
              </a:rPr>
              <a:t>IPSEC</a:t>
            </a:r>
          </a:p>
        </p:txBody>
      </p:sp>
      <p:sp>
        <p:nvSpPr>
          <p:cNvPr id="104" name="Shape 104"/>
          <p:cNvSpPr txBox="1">
            <a:spLocks noGrp="1"/>
          </p:cNvSpPr>
          <p:nvPr>
            <p:ph type="subTitle" idx="1"/>
          </p:nvPr>
        </p:nvSpPr>
        <p:spPr>
          <a:xfrm>
            <a:off x="8010368" y="525867"/>
            <a:ext cx="1638000" cy="23159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Clr>
                <a:schemeClr val="dk1"/>
              </a:buClr>
              <a:buSzPct val="25000"/>
            </a:pPr>
            <a:r>
              <a:rPr lang="en" sz="1200" b="1"/>
              <a:t>METRICS &amp; DASHBOARDS</a:t>
            </a:r>
          </a:p>
          <a:p>
            <a:pPr algn="l">
              <a:buSzPct val="25000"/>
            </a:pPr>
            <a:endParaRPr sz="1200" b="1"/>
          </a:p>
          <a:p>
            <a:pPr algn="l">
              <a:buSzPct val="25000"/>
            </a:pPr>
            <a:endParaRPr sz="1067"/>
          </a:p>
          <a:p>
            <a:pPr algn="l">
              <a:buSzPct val="25000"/>
            </a:pPr>
            <a:endParaRPr sz="1067"/>
          </a:p>
          <a:p>
            <a:pPr algn="l">
              <a:buSzPct val="25000"/>
            </a:pPr>
            <a:endParaRPr sz="1067"/>
          </a:p>
          <a:p>
            <a:pPr algn="l">
              <a:buSzPct val="25000"/>
            </a:pPr>
            <a:r>
              <a:rPr lang="en" sz="1067" b="1">
                <a:solidFill>
                  <a:srgbClr val="008000"/>
                </a:solidFill>
              </a:rPr>
              <a:t>PCF Metrics</a:t>
            </a:r>
          </a:p>
          <a:p>
            <a:pPr algn="l">
              <a:buSzPct val="25000"/>
            </a:pPr>
            <a:endParaRPr sz="1067" b="1">
              <a:solidFill>
                <a:srgbClr val="008000"/>
              </a:solidFill>
            </a:endParaRPr>
          </a:p>
          <a:p>
            <a:pPr algn="l">
              <a:buSzPct val="25000"/>
            </a:pPr>
            <a:endParaRPr sz="1067" b="1">
              <a:solidFill>
                <a:srgbClr val="008000"/>
              </a:solidFill>
            </a:endParaRPr>
          </a:p>
          <a:p>
            <a:pPr algn="l">
              <a:buSzPct val="25000"/>
            </a:pPr>
            <a:endParaRPr sz="1067" b="1">
              <a:solidFill>
                <a:srgbClr val="008000"/>
              </a:solidFill>
            </a:endParaRPr>
          </a:p>
          <a:p>
            <a:pPr algn="l">
              <a:buSzPct val="25000"/>
            </a:pPr>
            <a:r>
              <a:rPr lang="en" sz="1067" b="1">
                <a:solidFill>
                  <a:srgbClr val="008000"/>
                </a:solidFill>
              </a:rPr>
              <a:t>PCF Logging</a:t>
            </a:r>
          </a:p>
        </p:txBody>
      </p:sp>
      <p:sp>
        <p:nvSpPr>
          <p:cNvPr id="105" name="Shape 105"/>
          <p:cNvSpPr txBox="1"/>
          <p:nvPr/>
        </p:nvSpPr>
        <p:spPr>
          <a:xfrm>
            <a:off x="7477833" y="5595100"/>
            <a:ext cx="1981200" cy="280800"/>
          </a:xfrm>
          <a:prstGeom prst="rect">
            <a:avLst/>
          </a:prstGeom>
          <a:noFill/>
          <a:ln>
            <a:noFill/>
          </a:ln>
        </p:spPr>
        <p:txBody>
          <a:bodyPr lIns="121900" tIns="121900" rIns="121900" bIns="121900" anchor="t" anchorCtr="0">
            <a:noAutofit/>
          </a:bodyPr>
          <a:lstStyle/>
          <a:p>
            <a:pPr defTabSz="609585">
              <a:buClr>
                <a:srgbClr val="008000"/>
              </a:buClr>
              <a:buSzPct val="25000"/>
            </a:pPr>
            <a:r>
              <a:rPr lang="en" sz="1333" b="1">
                <a:solidFill>
                  <a:srgbClr val="008000"/>
                </a:solidFill>
                <a:latin typeface="Arial"/>
                <a:ea typeface="Arial"/>
                <a:cs typeface="Arial"/>
                <a:sym typeface="Arial"/>
              </a:rPr>
              <a:t>BOSH</a:t>
            </a:r>
          </a:p>
        </p:txBody>
      </p:sp>
      <p:sp>
        <p:nvSpPr>
          <p:cNvPr id="106" name="Shape 106"/>
          <p:cNvSpPr txBox="1"/>
          <p:nvPr/>
        </p:nvSpPr>
        <p:spPr>
          <a:xfrm>
            <a:off x="2565388" y="4343333"/>
            <a:ext cx="3058797" cy="280800"/>
          </a:xfrm>
          <a:prstGeom prst="rect">
            <a:avLst/>
          </a:prstGeom>
          <a:noFill/>
          <a:ln>
            <a:noFill/>
          </a:ln>
        </p:spPr>
        <p:txBody>
          <a:bodyPr lIns="121900" tIns="121900" rIns="121900" bIns="121900" anchor="t" anchorCtr="0">
            <a:noAutofit/>
          </a:bodyPr>
          <a:lstStyle/>
          <a:p>
            <a:pPr defTabSz="609585">
              <a:buClr>
                <a:srgbClr val="008000"/>
              </a:buClr>
              <a:buSzPct val="25000"/>
            </a:pPr>
            <a:r>
              <a:rPr lang="en" sz="1067" b="1" dirty="0">
                <a:solidFill>
                  <a:srgbClr val="008000"/>
                </a:solidFill>
                <a:latin typeface="Arial"/>
                <a:ea typeface="Arial"/>
                <a:cs typeface="Arial"/>
                <a:sym typeface="Arial"/>
              </a:rPr>
              <a:t>        </a:t>
            </a:r>
            <a:r>
              <a:rPr lang="en" sz="1333" b="1" dirty="0">
                <a:solidFill>
                  <a:srgbClr val="008000"/>
                </a:solidFill>
                <a:latin typeface="Arial"/>
                <a:ea typeface="Arial"/>
                <a:cs typeface="Arial"/>
                <a:sym typeface="Arial"/>
              </a:rPr>
              <a:t>Docker                         RunC </a:t>
            </a:r>
          </a:p>
        </p:txBody>
      </p:sp>
      <p:sp>
        <p:nvSpPr>
          <p:cNvPr id="107" name="Shape 107"/>
          <p:cNvSpPr txBox="1"/>
          <p:nvPr/>
        </p:nvSpPr>
        <p:spPr>
          <a:xfrm>
            <a:off x="6382134" y="4383131"/>
            <a:ext cx="3076868" cy="604900"/>
          </a:xfrm>
          <a:prstGeom prst="rect">
            <a:avLst/>
          </a:prstGeom>
          <a:noFill/>
          <a:ln>
            <a:noFill/>
          </a:ln>
        </p:spPr>
        <p:txBody>
          <a:bodyPr lIns="121900" tIns="121900" rIns="121900" bIns="121900" anchor="t" anchorCtr="0">
            <a:noAutofit/>
          </a:bodyPr>
          <a:lstStyle/>
          <a:p>
            <a:pPr defTabSz="609585">
              <a:buClr>
                <a:srgbClr val="000000"/>
              </a:buClr>
            </a:pPr>
            <a:endParaRPr sz="1067">
              <a:solidFill>
                <a:srgbClr val="000000"/>
              </a:solidFill>
              <a:latin typeface="Arial"/>
              <a:ea typeface="Arial"/>
              <a:cs typeface="Arial"/>
              <a:sym typeface="Arial"/>
            </a:endParaRPr>
          </a:p>
        </p:txBody>
      </p:sp>
      <p:sp>
        <p:nvSpPr>
          <p:cNvPr id="108" name="Shape 108"/>
          <p:cNvSpPr txBox="1"/>
          <p:nvPr/>
        </p:nvSpPr>
        <p:spPr>
          <a:xfrm>
            <a:off x="2944052" y="3244679"/>
            <a:ext cx="832400" cy="785484"/>
          </a:xfrm>
          <a:prstGeom prst="rect">
            <a:avLst/>
          </a:prstGeom>
          <a:noFill/>
          <a:ln>
            <a:noFill/>
          </a:ln>
        </p:spPr>
        <p:txBody>
          <a:bodyPr lIns="121900" tIns="121900" rIns="121900" bIns="121900" anchor="t" anchorCtr="0">
            <a:noAutofit/>
          </a:bodyPr>
          <a:lstStyle/>
          <a:p>
            <a:pPr defTabSz="609585">
              <a:buClr>
                <a:srgbClr val="008000"/>
              </a:buClr>
              <a:buSzPct val="25000"/>
            </a:pPr>
            <a:r>
              <a:rPr lang="en" sz="1067" b="1" dirty="0">
                <a:solidFill>
                  <a:srgbClr val="008000"/>
                </a:solidFill>
                <a:latin typeface="Arial"/>
                <a:ea typeface="Arial"/>
                <a:cs typeface="Arial"/>
                <a:sym typeface="Arial"/>
              </a:rPr>
              <a:t>Ruby</a:t>
            </a:r>
          </a:p>
          <a:p>
            <a:pPr defTabSz="609585">
              <a:buClr>
                <a:srgbClr val="008000"/>
              </a:buClr>
              <a:buSzPct val="25000"/>
            </a:pPr>
            <a:r>
              <a:rPr lang="en-US" sz="1067" b="1" dirty="0">
                <a:solidFill>
                  <a:srgbClr val="008000"/>
                </a:solidFill>
                <a:latin typeface="Arial"/>
              </a:rPr>
              <a:t>Node</a:t>
            </a:r>
          </a:p>
          <a:p>
            <a:pPr defTabSz="609585">
              <a:buClr>
                <a:srgbClr val="008000"/>
              </a:buClr>
              <a:buSzPct val="25000"/>
            </a:pPr>
            <a:r>
              <a:rPr lang="en-US" sz="1067" b="1" dirty="0">
                <a:solidFill>
                  <a:srgbClr val="008000"/>
                </a:solidFill>
                <a:latin typeface="Arial"/>
                <a:ea typeface="Arial"/>
                <a:cs typeface="Arial"/>
                <a:sym typeface="Arial"/>
              </a:rPr>
              <a:t>Go</a:t>
            </a:r>
          </a:p>
          <a:p>
            <a:pPr defTabSz="609585">
              <a:buClr>
                <a:srgbClr val="008000"/>
              </a:buClr>
              <a:buSzPct val="25000"/>
            </a:pPr>
            <a:endParaRPr lang="en-US" sz="1067" b="1" dirty="0">
              <a:solidFill>
                <a:srgbClr val="008000"/>
              </a:solidFill>
              <a:latin typeface="Arial"/>
              <a:ea typeface="Arial"/>
              <a:cs typeface="Arial"/>
              <a:sym typeface="Arial"/>
            </a:endParaRPr>
          </a:p>
        </p:txBody>
      </p:sp>
      <p:grpSp>
        <p:nvGrpSpPr>
          <p:cNvPr id="109" name="Shape 109"/>
          <p:cNvGrpSpPr/>
          <p:nvPr/>
        </p:nvGrpSpPr>
        <p:grpSpPr>
          <a:xfrm>
            <a:off x="49937" y="2875462"/>
            <a:ext cx="248607" cy="235527"/>
            <a:chOff x="8317600" y="1296225"/>
            <a:chExt cx="255000" cy="287698"/>
          </a:xfrm>
        </p:grpSpPr>
        <p:sp>
          <p:nvSpPr>
            <p:cNvPr id="110" name="Shape 110"/>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pic>
          <p:nvPicPr>
            <p:cNvPr id="111" name="Shape 111"/>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112" name="Shape 112"/>
          <p:cNvSpPr txBox="1">
            <a:spLocks noGrp="1"/>
          </p:cNvSpPr>
          <p:nvPr>
            <p:ph type="subTitle" idx="1"/>
          </p:nvPr>
        </p:nvSpPr>
        <p:spPr>
          <a:xfrm>
            <a:off x="4345434" y="525867"/>
            <a:ext cx="1919197" cy="1156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nSpc>
                <a:spcPct val="150000"/>
              </a:lnSpc>
              <a:buClr>
                <a:schemeClr val="dk1"/>
              </a:buClr>
              <a:buSzPct val="25000"/>
            </a:pPr>
            <a:r>
              <a:rPr lang="en" sz="1333" b="1">
                <a:solidFill>
                  <a:schemeClr val="dk1"/>
                </a:solidFill>
              </a:rPr>
              <a:t>CI / CD</a:t>
            </a:r>
          </a:p>
          <a:p>
            <a:pPr algn="l">
              <a:buSzPct val="25000"/>
            </a:pPr>
            <a:endParaRPr sz="1600" b="1">
              <a:solidFill>
                <a:schemeClr val="dk1"/>
              </a:solidFill>
            </a:endParaRPr>
          </a:p>
        </p:txBody>
      </p:sp>
      <p:sp>
        <p:nvSpPr>
          <p:cNvPr id="113" name="Shape 113"/>
          <p:cNvSpPr txBox="1"/>
          <p:nvPr/>
        </p:nvSpPr>
        <p:spPr>
          <a:xfrm>
            <a:off x="5375000" y="793883"/>
            <a:ext cx="832400" cy="280800"/>
          </a:xfrm>
          <a:prstGeom prst="rect">
            <a:avLst/>
          </a:prstGeom>
          <a:noFill/>
          <a:ln>
            <a:noFill/>
          </a:ln>
        </p:spPr>
        <p:txBody>
          <a:bodyPr lIns="121900" tIns="121900" rIns="121900" bIns="121900" anchor="t" anchorCtr="0">
            <a:noAutofit/>
          </a:bodyPr>
          <a:lstStyle/>
          <a:p>
            <a:pPr defTabSz="609585">
              <a:buClr>
                <a:srgbClr val="000000"/>
              </a:buClr>
            </a:pPr>
            <a:endParaRPr sz="1067">
              <a:solidFill>
                <a:srgbClr val="000000"/>
              </a:solidFill>
              <a:latin typeface="Arial"/>
              <a:ea typeface="Arial"/>
              <a:cs typeface="Arial"/>
              <a:sym typeface="Arial"/>
            </a:endParaRPr>
          </a:p>
          <a:p>
            <a:pPr defTabSz="609585">
              <a:buClr>
                <a:srgbClr val="000000"/>
              </a:buClr>
            </a:pPr>
            <a:endParaRPr sz="1067">
              <a:solidFill>
                <a:srgbClr val="000000"/>
              </a:solidFill>
              <a:latin typeface="Arial"/>
              <a:ea typeface="Arial"/>
              <a:cs typeface="Arial"/>
              <a:sym typeface="Arial"/>
            </a:endParaRPr>
          </a:p>
        </p:txBody>
      </p:sp>
      <p:sp>
        <p:nvSpPr>
          <p:cNvPr id="114" name="Shape 114"/>
          <p:cNvSpPr txBox="1">
            <a:spLocks noGrp="1"/>
          </p:cNvSpPr>
          <p:nvPr>
            <p:ph type="subTitle" idx="1"/>
          </p:nvPr>
        </p:nvSpPr>
        <p:spPr>
          <a:xfrm>
            <a:off x="215101" y="5492800"/>
            <a:ext cx="2079999" cy="1278397"/>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buSzPct val="25000"/>
            </a:pPr>
            <a:r>
              <a:rPr lang="en" sz="1200" b="1"/>
              <a:t>NETWORKING</a:t>
            </a:r>
          </a:p>
          <a:p>
            <a:pPr algn="l">
              <a:buSzPct val="25000"/>
            </a:pPr>
            <a:endParaRPr sz="1067"/>
          </a:p>
          <a:p>
            <a:pPr algn="l">
              <a:buSzPct val="25000"/>
            </a:pPr>
            <a:endParaRPr sz="1067"/>
          </a:p>
        </p:txBody>
      </p:sp>
      <p:sp>
        <p:nvSpPr>
          <p:cNvPr id="115" name="Shape 115"/>
          <p:cNvSpPr txBox="1">
            <a:spLocks noGrp="1"/>
          </p:cNvSpPr>
          <p:nvPr>
            <p:ph type="subTitle" idx="1"/>
          </p:nvPr>
        </p:nvSpPr>
        <p:spPr>
          <a:xfrm>
            <a:off x="215101" y="4183333"/>
            <a:ext cx="2079999" cy="1222800"/>
          </a:xfrm>
          <a:prstGeom prst="rect">
            <a:avLst/>
          </a:prstGeom>
          <a:noFill/>
          <a:ln w="9525" cap="flat" cmpd="sng">
            <a:solidFill>
              <a:srgbClr val="B7B7B7"/>
            </a:solidFill>
            <a:prstDash val="solid"/>
            <a:round/>
            <a:headEnd type="none" w="med" len="med"/>
            <a:tailEnd type="none" w="med" len="med"/>
          </a:ln>
        </p:spPr>
        <p:txBody>
          <a:bodyPr lIns="121900" tIns="121900" rIns="121900" bIns="121900" anchor="t" anchorCtr="0">
            <a:noAutofit/>
          </a:bodyPr>
          <a:lstStyle/>
          <a:p>
            <a:pPr algn="l">
              <a:buSzPct val="25000"/>
            </a:pPr>
            <a:r>
              <a:rPr lang="en" sz="1200" b="1"/>
              <a:t>MONITORING / LOGGING</a:t>
            </a:r>
          </a:p>
        </p:txBody>
      </p:sp>
      <p:sp>
        <p:nvSpPr>
          <p:cNvPr id="116" name="Shape 116"/>
          <p:cNvSpPr/>
          <p:nvPr/>
        </p:nvSpPr>
        <p:spPr>
          <a:xfrm>
            <a:off x="9812067" y="395034"/>
            <a:ext cx="314000" cy="6422397"/>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defTabSz="609585">
              <a:buClr>
                <a:srgbClr val="000000"/>
              </a:buClr>
            </a:pPr>
            <a:endParaRPr sz="1867">
              <a:solidFill>
                <a:srgbClr val="000000"/>
              </a:solidFill>
              <a:latin typeface="Arial"/>
              <a:ea typeface="Arial"/>
              <a:cs typeface="Arial"/>
              <a:sym typeface="Arial"/>
            </a:endParaRPr>
          </a:p>
        </p:txBody>
      </p:sp>
      <p:pic>
        <p:nvPicPr>
          <p:cNvPr id="117" name="Shape 117" descr="icon_jfrog_cf@2x.png"/>
          <p:cNvPicPr preferRelativeResize="0"/>
          <p:nvPr/>
        </p:nvPicPr>
        <p:blipFill rotWithShape="1">
          <a:blip r:embed="rId4">
            <a:alphaModFix/>
          </a:blip>
          <a:srcRect/>
          <a:stretch/>
        </p:blipFill>
        <p:spPr>
          <a:xfrm>
            <a:off x="5464433" y="935499"/>
            <a:ext cx="413200" cy="413200"/>
          </a:xfrm>
          <a:prstGeom prst="rect">
            <a:avLst/>
          </a:prstGeom>
          <a:noFill/>
          <a:ln>
            <a:noFill/>
          </a:ln>
        </p:spPr>
      </p:pic>
      <p:pic>
        <p:nvPicPr>
          <p:cNvPr id="118" name="Shape 118" descr="icon_jenkins_enterprise.png"/>
          <p:cNvPicPr preferRelativeResize="0"/>
          <p:nvPr/>
        </p:nvPicPr>
        <p:blipFill rotWithShape="1">
          <a:blip r:embed="rId5">
            <a:alphaModFix/>
          </a:blip>
          <a:srcRect/>
          <a:stretch/>
        </p:blipFill>
        <p:spPr>
          <a:xfrm>
            <a:off x="4516783" y="822921"/>
            <a:ext cx="614000" cy="562000"/>
          </a:xfrm>
          <a:prstGeom prst="rect">
            <a:avLst/>
          </a:prstGeom>
          <a:noFill/>
          <a:ln>
            <a:noFill/>
          </a:ln>
        </p:spPr>
      </p:pic>
      <p:pic>
        <p:nvPicPr>
          <p:cNvPr id="119" name="Shape 119" descr="icon_gitlab_cf@2x.png"/>
          <p:cNvPicPr preferRelativeResize="0"/>
          <p:nvPr/>
        </p:nvPicPr>
        <p:blipFill rotWithShape="1">
          <a:blip r:embed="rId6">
            <a:alphaModFix/>
          </a:blip>
          <a:srcRect/>
          <a:stretch/>
        </p:blipFill>
        <p:spPr>
          <a:xfrm>
            <a:off x="3297565" y="963933"/>
            <a:ext cx="770000" cy="642800"/>
          </a:xfrm>
          <a:prstGeom prst="rect">
            <a:avLst/>
          </a:prstGeom>
          <a:noFill/>
          <a:ln>
            <a:noFill/>
          </a:ln>
        </p:spPr>
      </p:pic>
      <p:pic>
        <p:nvPicPr>
          <p:cNvPr id="120" name="Shape 120" descr="icon_single_signon_cf@2x.png"/>
          <p:cNvPicPr preferRelativeResize="0"/>
          <p:nvPr/>
        </p:nvPicPr>
        <p:blipFill rotWithShape="1">
          <a:blip r:embed="rId7">
            <a:alphaModFix/>
          </a:blip>
          <a:srcRect/>
          <a:stretch/>
        </p:blipFill>
        <p:spPr>
          <a:xfrm>
            <a:off x="7125502" y="1074683"/>
            <a:ext cx="709193" cy="686204"/>
          </a:xfrm>
          <a:prstGeom prst="rect">
            <a:avLst/>
          </a:prstGeom>
          <a:noFill/>
          <a:ln>
            <a:noFill/>
          </a:ln>
        </p:spPr>
      </p:pic>
      <p:pic>
        <p:nvPicPr>
          <p:cNvPr id="121" name="Shape 121" descr="default_product_logo@2x-a3dd9ac57373d57a41532c366896def4.png"/>
          <p:cNvPicPr preferRelativeResize="0"/>
          <p:nvPr/>
        </p:nvPicPr>
        <p:blipFill rotWithShape="1">
          <a:blip r:embed="rId8">
            <a:alphaModFix/>
          </a:blip>
          <a:srcRect/>
          <a:stretch/>
        </p:blipFill>
        <p:spPr>
          <a:xfrm>
            <a:off x="7125501" y="1931578"/>
            <a:ext cx="709193" cy="658940"/>
          </a:xfrm>
          <a:prstGeom prst="rect">
            <a:avLst/>
          </a:prstGeom>
          <a:noFill/>
          <a:ln>
            <a:noFill/>
          </a:ln>
        </p:spPr>
      </p:pic>
      <p:pic>
        <p:nvPicPr>
          <p:cNvPr id="122" name="Shape 122" descr="icon_opsmetrics_cf@2x.png"/>
          <p:cNvPicPr preferRelativeResize="0"/>
          <p:nvPr/>
        </p:nvPicPr>
        <p:blipFill rotWithShape="1">
          <a:blip r:embed="rId9">
            <a:alphaModFix/>
          </a:blip>
          <a:srcRect/>
          <a:stretch/>
        </p:blipFill>
        <p:spPr>
          <a:xfrm>
            <a:off x="8981304" y="1468928"/>
            <a:ext cx="608283" cy="608283"/>
          </a:xfrm>
          <a:prstGeom prst="rect">
            <a:avLst/>
          </a:prstGeom>
          <a:noFill/>
          <a:ln>
            <a:noFill/>
          </a:ln>
        </p:spPr>
      </p:pic>
      <p:pic>
        <p:nvPicPr>
          <p:cNvPr id="123" name="Shape 123" descr="icon_gemfire_cf@2x.png"/>
          <p:cNvPicPr preferRelativeResize="0"/>
          <p:nvPr/>
        </p:nvPicPr>
        <p:blipFill rotWithShape="1">
          <a:blip r:embed="rId10">
            <a:alphaModFix/>
          </a:blip>
          <a:srcRect/>
          <a:stretch/>
        </p:blipFill>
        <p:spPr>
          <a:xfrm>
            <a:off x="1432956" y="1044658"/>
            <a:ext cx="580817" cy="580817"/>
          </a:xfrm>
          <a:prstGeom prst="rect">
            <a:avLst/>
          </a:prstGeom>
          <a:noFill/>
          <a:ln>
            <a:noFill/>
          </a:ln>
        </p:spPr>
      </p:pic>
      <p:pic>
        <p:nvPicPr>
          <p:cNvPr id="124" name="Shape 124" descr="icon_mysql_cf@2x.png"/>
          <p:cNvPicPr preferRelativeResize="0"/>
          <p:nvPr/>
        </p:nvPicPr>
        <p:blipFill rotWithShape="1">
          <a:blip r:embed="rId11">
            <a:alphaModFix/>
          </a:blip>
          <a:srcRect/>
          <a:stretch/>
        </p:blipFill>
        <p:spPr>
          <a:xfrm>
            <a:off x="272125" y="1044877"/>
            <a:ext cx="653009" cy="626984"/>
          </a:xfrm>
          <a:prstGeom prst="rect">
            <a:avLst/>
          </a:prstGeom>
          <a:noFill/>
          <a:ln>
            <a:noFill/>
          </a:ln>
        </p:spPr>
      </p:pic>
      <p:pic>
        <p:nvPicPr>
          <p:cNvPr id="125" name="Shape 125" descr="icon_redis_cf@2x.png"/>
          <p:cNvPicPr preferRelativeResize="0"/>
          <p:nvPr/>
        </p:nvPicPr>
        <p:blipFill rotWithShape="1">
          <a:blip r:embed="rId12">
            <a:alphaModFix/>
          </a:blip>
          <a:srcRect/>
          <a:stretch/>
        </p:blipFill>
        <p:spPr>
          <a:xfrm>
            <a:off x="298542" y="2037109"/>
            <a:ext cx="626593" cy="559755"/>
          </a:xfrm>
          <a:prstGeom prst="rect">
            <a:avLst/>
          </a:prstGeom>
          <a:noFill/>
          <a:ln>
            <a:noFill/>
          </a:ln>
        </p:spPr>
      </p:pic>
      <p:pic>
        <p:nvPicPr>
          <p:cNvPr id="126" name="Shape 126" descr="icon_pivotalhd_cf@2x.png"/>
          <p:cNvPicPr preferRelativeResize="0"/>
          <p:nvPr/>
        </p:nvPicPr>
        <p:blipFill rotWithShape="1">
          <a:blip r:embed="rId13">
            <a:alphaModFix/>
          </a:blip>
          <a:srcRect/>
          <a:stretch/>
        </p:blipFill>
        <p:spPr>
          <a:xfrm>
            <a:off x="1432956" y="2048611"/>
            <a:ext cx="580817" cy="551599"/>
          </a:xfrm>
          <a:prstGeom prst="rect">
            <a:avLst/>
          </a:prstGeom>
          <a:noFill/>
          <a:ln>
            <a:noFill/>
          </a:ln>
        </p:spPr>
      </p:pic>
      <p:pic>
        <p:nvPicPr>
          <p:cNvPr id="127" name="Shape 127" descr="icon_springxd_cf@2x.png"/>
          <p:cNvPicPr preferRelativeResize="0"/>
          <p:nvPr/>
        </p:nvPicPr>
        <p:blipFill rotWithShape="1">
          <a:blip r:embed="rId14">
            <a:alphaModFix/>
          </a:blip>
          <a:srcRect/>
          <a:stretch/>
        </p:blipFill>
        <p:spPr>
          <a:xfrm>
            <a:off x="1566612" y="3375687"/>
            <a:ext cx="601897" cy="556555"/>
          </a:xfrm>
          <a:prstGeom prst="rect">
            <a:avLst/>
          </a:prstGeom>
          <a:noFill/>
          <a:ln w="9525" cap="flat" cmpd="sng">
            <a:solidFill>
              <a:srgbClr val="33928A"/>
            </a:solidFill>
            <a:prstDash val="solid"/>
            <a:round/>
            <a:headEnd type="none" w="med" len="med"/>
            <a:tailEnd type="none" w="med" len="med"/>
          </a:ln>
        </p:spPr>
      </p:pic>
      <p:pic>
        <p:nvPicPr>
          <p:cNvPr id="128" name="Shape 128" descr="icon_spring_cloud_services_cf@2x.png"/>
          <p:cNvPicPr preferRelativeResize="0"/>
          <p:nvPr/>
        </p:nvPicPr>
        <p:blipFill rotWithShape="1">
          <a:blip r:embed="rId15">
            <a:alphaModFix/>
          </a:blip>
          <a:srcRect/>
          <a:stretch/>
        </p:blipFill>
        <p:spPr>
          <a:xfrm>
            <a:off x="5624189" y="3519907"/>
            <a:ext cx="460947" cy="460947"/>
          </a:xfrm>
          <a:prstGeom prst="rect">
            <a:avLst/>
          </a:prstGeom>
          <a:noFill/>
          <a:ln>
            <a:noFill/>
          </a:ln>
        </p:spPr>
      </p:pic>
      <p:pic>
        <p:nvPicPr>
          <p:cNvPr id="129" name="Shape 129" descr="icon_apigee@2x.png"/>
          <p:cNvPicPr preferRelativeResize="0"/>
          <p:nvPr/>
        </p:nvPicPr>
        <p:blipFill rotWithShape="1">
          <a:blip r:embed="rId16">
            <a:alphaModFix/>
          </a:blip>
          <a:srcRect/>
          <a:stretch/>
        </p:blipFill>
        <p:spPr>
          <a:xfrm>
            <a:off x="4716165" y="1931578"/>
            <a:ext cx="1308715" cy="988956"/>
          </a:xfrm>
          <a:prstGeom prst="rect">
            <a:avLst/>
          </a:prstGeom>
          <a:noFill/>
          <a:ln>
            <a:noFill/>
          </a:ln>
        </p:spPr>
      </p:pic>
      <p:pic>
        <p:nvPicPr>
          <p:cNvPr id="130" name="Shape 130" descr="icon_rabbitmq_cf@2x.png"/>
          <p:cNvPicPr preferRelativeResize="0"/>
          <p:nvPr/>
        </p:nvPicPr>
        <p:blipFill rotWithShape="1">
          <a:blip r:embed="rId17">
            <a:alphaModFix/>
          </a:blip>
          <a:srcRect/>
          <a:stretch/>
        </p:blipFill>
        <p:spPr>
          <a:xfrm>
            <a:off x="8945914" y="4228445"/>
            <a:ext cx="513087" cy="513087"/>
          </a:xfrm>
          <a:prstGeom prst="rect">
            <a:avLst/>
          </a:prstGeom>
          <a:noFill/>
          <a:ln>
            <a:noFill/>
          </a:ln>
        </p:spPr>
      </p:pic>
      <p:pic>
        <p:nvPicPr>
          <p:cNvPr id="131" name="Shape 131" descr="Icon_appdynamics_cf.png"/>
          <p:cNvPicPr preferRelativeResize="0"/>
          <p:nvPr/>
        </p:nvPicPr>
        <p:blipFill rotWithShape="1">
          <a:blip r:embed="rId18">
            <a:alphaModFix/>
          </a:blip>
          <a:srcRect/>
          <a:stretch/>
        </p:blipFill>
        <p:spPr>
          <a:xfrm>
            <a:off x="494894" y="4499861"/>
            <a:ext cx="448705" cy="408792"/>
          </a:xfrm>
          <a:prstGeom prst="rect">
            <a:avLst/>
          </a:prstGeom>
          <a:noFill/>
          <a:ln>
            <a:noFill/>
          </a:ln>
        </p:spPr>
      </p:pic>
      <p:pic>
        <p:nvPicPr>
          <p:cNvPr id="132" name="Shape 132" descr="icon_newrelic_cf@2x.png"/>
          <p:cNvPicPr preferRelativeResize="0"/>
          <p:nvPr/>
        </p:nvPicPr>
        <p:blipFill rotWithShape="1">
          <a:blip r:embed="rId19">
            <a:alphaModFix/>
          </a:blip>
          <a:srcRect/>
          <a:stretch/>
        </p:blipFill>
        <p:spPr>
          <a:xfrm>
            <a:off x="1410072" y="4444148"/>
            <a:ext cx="413389" cy="433545"/>
          </a:xfrm>
          <a:prstGeom prst="rect">
            <a:avLst/>
          </a:prstGeom>
          <a:noFill/>
          <a:ln>
            <a:noFill/>
          </a:ln>
        </p:spPr>
      </p:pic>
      <p:pic>
        <p:nvPicPr>
          <p:cNvPr id="133" name="Shape 133" descr="icon-dynatrace.png"/>
          <p:cNvPicPr preferRelativeResize="0"/>
          <p:nvPr/>
        </p:nvPicPr>
        <p:blipFill rotWithShape="1">
          <a:blip r:embed="rId20">
            <a:alphaModFix/>
          </a:blip>
          <a:srcRect/>
          <a:stretch/>
        </p:blipFill>
        <p:spPr>
          <a:xfrm>
            <a:off x="494894" y="4902231"/>
            <a:ext cx="448705" cy="438632"/>
          </a:xfrm>
          <a:prstGeom prst="rect">
            <a:avLst/>
          </a:prstGeom>
          <a:noFill/>
          <a:ln>
            <a:noFill/>
          </a:ln>
        </p:spPr>
      </p:pic>
      <p:pic>
        <p:nvPicPr>
          <p:cNvPr id="134" name="Shape 134"/>
          <p:cNvPicPr preferRelativeResize="0"/>
          <p:nvPr/>
        </p:nvPicPr>
        <p:blipFill rotWithShape="1">
          <a:blip r:embed="rId21">
            <a:alphaModFix/>
          </a:blip>
          <a:srcRect b="31914"/>
          <a:stretch/>
        </p:blipFill>
        <p:spPr>
          <a:xfrm>
            <a:off x="3776453" y="4293075"/>
            <a:ext cx="817788" cy="379583"/>
          </a:xfrm>
          <a:prstGeom prst="rect">
            <a:avLst/>
          </a:prstGeom>
          <a:noFill/>
          <a:ln>
            <a:noFill/>
          </a:ln>
          <a:effectLst>
            <a:outerShdw blurRad="50799" dist="38100" dir="2700000" sx="97000" sy="97000" algn="tl" rotWithShape="0">
              <a:srgbClr val="000000">
                <a:alpha val="70588"/>
              </a:srgbClr>
            </a:outerShdw>
          </a:effectLst>
        </p:spPr>
      </p:pic>
      <p:pic>
        <p:nvPicPr>
          <p:cNvPr id="135" name="Shape 135"/>
          <p:cNvPicPr preferRelativeResize="0"/>
          <p:nvPr/>
        </p:nvPicPr>
        <p:blipFill rotWithShape="1">
          <a:blip r:embed="rId22">
            <a:alphaModFix/>
          </a:blip>
          <a:srcRect/>
          <a:stretch/>
        </p:blipFill>
        <p:spPr>
          <a:xfrm>
            <a:off x="2894179" y="6490564"/>
            <a:ext cx="597200" cy="167200"/>
          </a:xfrm>
          <a:prstGeom prst="rect">
            <a:avLst/>
          </a:prstGeom>
          <a:noFill/>
          <a:ln>
            <a:noFill/>
          </a:ln>
        </p:spPr>
      </p:pic>
      <p:pic>
        <p:nvPicPr>
          <p:cNvPr id="136" name="Shape 136" descr="openstack_logo.jpg"/>
          <p:cNvPicPr preferRelativeResize="0"/>
          <p:nvPr/>
        </p:nvPicPr>
        <p:blipFill rotWithShape="1">
          <a:blip r:embed="rId23">
            <a:alphaModFix/>
          </a:blip>
          <a:srcRect l="4286"/>
          <a:stretch/>
        </p:blipFill>
        <p:spPr>
          <a:xfrm>
            <a:off x="5201985" y="6454361"/>
            <a:ext cx="619600" cy="239600"/>
          </a:xfrm>
          <a:prstGeom prst="rect">
            <a:avLst/>
          </a:prstGeom>
          <a:noFill/>
          <a:ln>
            <a:noFill/>
          </a:ln>
        </p:spPr>
      </p:pic>
      <p:pic>
        <p:nvPicPr>
          <p:cNvPr id="137" name="Shape 137" descr="https://encrypted-tbn0.gstatic.com/images?q=tbn:ANd9GcRgWtweeNVNot_dJ1JZ4fATg5X0qxTniN17Zry9UylCHUwXFy8KJQ"/>
          <p:cNvPicPr preferRelativeResize="0"/>
          <p:nvPr/>
        </p:nvPicPr>
        <p:blipFill rotWithShape="1">
          <a:blip r:embed="rId24">
            <a:alphaModFix/>
          </a:blip>
          <a:srcRect/>
          <a:stretch/>
        </p:blipFill>
        <p:spPr>
          <a:xfrm>
            <a:off x="6651661" y="6358368"/>
            <a:ext cx="545376" cy="232475"/>
          </a:xfrm>
          <a:prstGeom prst="rect">
            <a:avLst/>
          </a:prstGeom>
          <a:noFill/>
          <a:ln>
            <a:noFill/>
          </a:ln>
        </p:spPr>
      </p:pic>
      <p:grpSp>
        <p:nvGrpSpPr>
          <p:cNvPr id="138" name="Shape 138"/>
          <p:cNvGrpSpPr/>
          <p:nvPr/>
        </p:nvGrpSpPr>
        <p:grpSpPr>
          <a:xfrm>
            <a:off x="8826127" y="6299203"/>
            <a:ext cx="832480" cy="344963"/>
            <a:chOff x="3650837" y="4531964"/>
            <a:chExt cx="925073" cy="327843"/>
          </a:xfrm>
        </p:grpSpPr>
        <p:pic>
          <p:nvPicPr>
            <p:cNvPr id="139" name="Shape 139"/>
            <p:cNvPicPr preferRelativeResize="0"/>
            <p:nvPr/>
          </p:nvPicPr>
          <p:blipFill rotWithShape="1">
            <a:blip r:embed="rId25">
              <a:alphaModFix/>
            </a:blip>
            <a:srcRect/>
            <a:stretch/>
          </p:blipFill>
          <p:spPr>
            <a:xfrm>
              <a:off x="3650837" y="4531964"/>
              <a:ext cx="327843" cy="327843"/>
            </a:xfrm>
            <a:prstGeom prst="rect">
              <a:avLst/>
            </a:prstGeom>
            <a:noFill/>
            <a:ln>
              <a:noFill/>
            </a:ln>
          </p:spPr>
        </p:pic>
        <p:sp>
          <p:nvSpPr>
            <p:cNvPr id="140" name="Shape 140"/>
            <p:cNvSpPr txBox="1"/>
            <p:nvPr/>
          </p:nvSpPr>
          <p:spPr>
            <a:xfrm>
              <a:off x="3805955" y="4531964"/>
              <a:ext cx="769955" cy="312000"/>
            </a:xfrm>
            <a:prstGeom prst="rect">
              <a:avLst/>
            </a:prstGeom>
            <a:noFill/>
            <a:ln>
              <a:noFill/>
            </a:ln>
          </p:spPr>
          <p:txBody>
            <a:bodyPr lIns="121900" tIns="60933" rIns="121900" bIns="60933" anchor="t" anchorCtr="0">
              <a:noAutofit/>
            </a:bodyPr>
            <a:lstStyle/>
            <a:p>
              <a:pPr algn="ctr" defTabSz="609585">
                <a:buClr>
                  <a:srgbClr val="000000"/>
                </a:buClr>
                <a:buSzPct val="25000"/>
              </a:pPr>
              <a:r>
                <a:rPr lang="en" sz="1333">
                  <a:solidFill>
                    <a:srgbClr val="000000"/>
                  </a:solidFill>
                  <a:latin typeface="Arial"/>
                  <a:ea typeface="Arial"/>
                  <a:cs typeface="Arial"/>
                  <a:sym typeface="Arial"/>
                </a:rPr>
                <a:t>Azure</a:t>
              </a:r>
            </a:p>
          </p:txBody>
        </p:sp>
      </p:grpSp>
      <p:pic>
        <p:nvPicPr>
          <p:cNvPr id="141" name="Shape 141" descr="icon_elasticruntime@2x.png"/>
          <p:cNvPicPr preferRelativeResize="0"/>
          <p:nvPr/>
        </p:nvPicPr>
        <p:blipFill rotWithShape="1">
          <a:blip r:embed="rId26">
            <a:alphaModFix/>
          </a:blip>
          <a:srcRect/>
          <a:stretch/>
        </p:blipFill>
        <p:spPr>
          <a:xfrm>
            <a:off x="5944390" y="4850176"/>
            <a:ext cx="526021" cy="526021"/>
          </a:xfrm>
          <a:prstGeom prst="rect">
            <a:avLst/>
          </a:prstGeom>
          <a:noFill/>
          <a:ln>
            <a:noFill/>
          </a:ln>
        </p:spPr>
      </p:pic>
      <p:pic>
        <p:nvPicPr>
          <p:cNvPr id="142" name="Shape 142" descr="runc.png"/>
          <p:cNvPicPr preferRelativeResize="0"/>
          <p:nvPr/>
        </p:nvPicPr>
        <p:blipFill rotWithShape="1">
          <a:blip r:embed="rId27">
            <a:alphaModFix/>
          </a:blip>
          <a:srcRect/>
          <a:stretch/>
        </p:blipFill>
        <p:spPr>
          <a:xfrm>
            <a:off x="5331664" y="4293074"/>
            <a:ext cx="693216" cy="379583"/>
          </a:xfrm>
          <a:prstGeom prst="rect">
            <a:avLst/>
          </a:prstGeom>
          <a:noFill/>
          <a:ln>
            <a:noFill/>
          </a:ln>
        </p:spPr>
      </p:pic>
      <p:pic>
        <p:nvPicPr>
          <p:cNvPr id="143" name="Shape 143" descr="icon_spring_cloud_services_cf@2x.png"/>
          <p:cNvPicPr preferRelativeResize="0"/>
          <p:nvPr/>
        </p:nvPicPr>
        <p:blipFill rotWithShape="1">
          <a:blip r:embed="rId15">
            <a:alphaModFix/>
          </a:blip>
          <a:srcRect/>
          <a:stretch/>
        </p:blipFill>
        <p:spPr>
          <a:xfrm>
            <a:off x="7260155" y="3519907"/>
            <a:ext cx="460947" cy="460947"/>
          </a:xfrm>
          <a:prstGeom prst="rect">
            <a:avLst/>
          </a:prstGeom>
          <a:noFill/>
          <a:ln>
            <a:noFill/>
          </a:ln>
        </p:spPr>
      </p:pic>
      <p:pic>
        <p:nvPicPr>
          <p:cNvPr id="144" name="Shape 144" descr="icon_spring_cloud_services_cf@2x.png"/>
          <p:cNvPicPr preferRelativeResize="0"/>
          <p:nvPr/>
        </p:nvPicPr>
        <p:blipFill rotWithShape="1">
          <a:blip r:embed="rId15">
            <a:alphaModFix/>
          </a:blip>
          <a:srcRect/>
          <a:stretch/>
        </p:blipFill>
        <p:spPr>
          <a:xfrm>
            <a:off x="8923728" y="3415699"/>
            <a:ext cx="460800" cy="460800"/>
          </a:xfrm>
          <a:prstGeom prst="rect">
            <a:avLst/>
          </a:prstGeom>
          <a:noFill/>
          <a:ln>
            <a:noFill/>
          </a:ln>
        </p:spPr>
      </p:pic>
      <p:pic>
        <p:nvPicPr>
          <p:cNvPr id="145" name="Shape 145" descr="haproxy-load-balancer.png"/>
          <p:cNvPicPr preferRelativeResize="0"/>
          <p:nvPr/>
        </p:nvPicPr>
        <p:blipFill rotWithShape="1">
          <a:blip r:embed="rId28">
            <a:alphaModFix/>
          </a:blip>
          <a:srcRect/>
          <a:stretch/>
        </p:blipFill>
        <p:spPr>
          <a:xfrm>
            <a:off x="298543" y="5870102"/>
            <a:ext cx="770160" cy="577621"/>
          </a:xfrm>
          <a:prstGeom prst="rect">
            <a:avLst/>
          </a:prstGeom>
          <a:noFill/>
          <a:ln>
            <a:noFill/>
          </a:ln>
        </p:spPr>
      </p:pic>
      <p:pic>
        <p:nvPicPr>
          <p:cNvPr id="146" name="Shape 146" descr="icon_apigateway_cf@2x.png"/>
          <p:cNvPicPr preferRelativeResize="0"/>
          <p:nvPr/>
        </p:nvPicPr>
        <p:blipFill rotWithShape="1">
          <a:blip r:embed="rId29">
            <a:alphaModFix/>
          </a:blip>
          <a:srcRect/>
          <a:stretch/>
        </p:blipFill>
        <p:spPr>
          <a:xfrm>
            <a:off x="1401600" y="5870104"/>
            <a:ext cx="650864" cy="577621"/>
          </a:xfrm>
          <a:prstGeom prst="rect">
            <a:avLst/>
          </a:prstGeom>
          <a:noFill/>
          <a:ln>
            <a:noFill/>
          </a:ln>
        </p:spPr>
      </p:pic>
      <p:pic>
        <p:nvPicPr>
          <p:cNvPr id="147" name="Shape 147" descr="Bosh-logo.png"/>
          <p:cNvPicPr preferRelativeResize="0"/>
          <p:nvPr/>
        </p:nvPicPr>
        <p:blipFill rotWithShape="1">
          <a:blip r:embed="rId30">
            <a:alphaModFix/>
          </a:blip>
          <a:srcRect/>
          <a:stretch/>
        </p:blipFill>
        <p:spPr>
          <a:xfrm>
            <a:off x="5896165" y="5519991"/>
            <a:ext cx="614000" cy="461600"/>
          </a:xfrm>
          <a:prstGeom prst="rect">
            <a:avLst/>
          </a:prstGeom>
          <a:noFill/>
          <a:ln>
            <a:noFill/>
          </a:ln>
        </p:spPr>
      </p:pic>
      <p:pic>
        <p:nvPicPr>
          <p:cNvPr id="148" name="Shape 148" descr="icon_buildpacks@2x.png"/>
          <p:cNvPicPr preferRelativeResize="0"/>
          <p:nvPr/>
        </p:nvPicPr>
        <p:blipFill rotWithShape="1">
          <a:blip r:embed="rId31">
            <a:alphaModFix/>
          </a:blip>
          <a:srcRect/>
          <a:stretch/>
        </p:blipFill>
        <p:spPr>
          <a:xfrm>
            <a:off x="3533869" y="3375687"/>
            <a:ext cx="635460" cy="635460"/>
          </a:xfrm>
          <a:prstGeom prst="rect">
            <a:avLst/>
          </a:prstGeom>
          <a:noFill/>
          <a:ln>
            <a:noFill/>
          </a:ln>
        </p:spPr>
      </p:pic>
      <p:sp>
        <p:nvSpPr>
          <p:cNvPr id="149" name="Shape 149"/>
          <p:cNvSpPr txBox="1"/>
          <p:nvPr/>
        </p:nvSpPr>
        <p:spPr>
          <a:xfrm>
            <a:off x="229147" y="1687455"/>
            <a:ext cx="1953531"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MySQL</a:t>
            </a:r>
            <a:r>
              <a:rPr lang="en" sz="1333">
                <a:solidFill>
                  <a:srgbClr val="008000"/>
                </a:solidFill>
                <a:latin typeface="Arial"/>
                <a:ea typeface="Arial"/>
                <a:cs typeface="Arial"/>
                <a:sym typeface="Arial"/>
              </a:rPr>
              <a:t>          </a:t>
            </a:r>
            <a:r>
              <a:rPr lang="en" sz="1333" b="1">
                <a:solidFill>
                  <a:srgbClr val="008000"/>
                </a:solidFill>
                <a:latin typeface="Arial"/>
                <a:ea typeface="Arial"/>
                <a:cs typeface="Arial"/>
                <a:sym typeface="Arial"/>
              </a:rPr>
              <a:t>Gemfire</a:t>
            </a:r>
          </a:p>
        </p:txBody>
      </p:sp>
      <p:sp>
        <p:nvSpPr>
          <p:cNvPr id="150" name="Shape 150"/>
          <p:cNvSpPr txBox="1"/>
          <p:nvPr/>
        </p:nvSpPr>
        <p:spPr>
          <a:xfrm>
            <a:off x="277517" y="2531201"/>
            <a:ext cx="1953531"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Redis</a:t>
            </a:r>
            <a:r>
              <a:rPr lang="en" sz="1333">
                <a:solidFill>
                  <a:srgbClr val="000000"/>
                </a:solidFill>
                <a:latin typeface="Arial"/>
                <a:ea typeface="Arial"/>
                <a:cs typeface="Arial"/>
                <a:sym typeface="Arial"/>
              </a:rPr>
              <a:t>        </a:t>
            </a:r>
            <a:r>
              <a:rPr lang="en" sz="1333" b="1">
                <a:solidFill>
                  <a:srgbClr val="008000"/>
                </a:solidFill>
                <a:latin typeface="Arial"/>
                <a:ea typeface="Arial"/>
                <a:cs typeface="Arial"/>
                <a:sym typeface="Arial"/>
              </a:rPr>
              <a:t>Pivotal</a:t>
            </a:r>
            <a:r>
              <a:rPr lang="en" sz="1333" b="1">
                <a:solidFill>
                  <a:srgbClr val="000000"/>
                </a:solidFill>
                <a:latin typeface="Arial"/>
                <a:ea typeface="Arial"/>
                <a:cs typeface="Arial"/>
                <a:sym typeface="Arial"/>
              </a:rPr>
              <a:t> </a:t>
            </a:r>
            <a:r>
              <a:rPr lang="en" sz="1333" b="1">
                <a:solidFill>
                  <a:srgbClr val="008000"/>
                </a:solidFill>
                <a:latin typeface="Arial"/>
                <a:ea typeface="Arial"/>
                <a:cs typeface="Arial"/>
                <a:sym typeface="Arial"/>
              </a:rPr>
              <a:t>HD</a:t>
            </a:r>
          </a:p>
        </p:txBody>
      </p:sp>
      <p:sp>
        <p:nvSpPr>
          <p:cNvPr id="151" name="Shape 151"/>
          <p:cNvSpPr txBox="1"/>
          <p:nvPr/>
        </p:nvSpPr>
        <p:spPr>
          <a:xfrm>
            <a:off x="2482333" y="1044667"/>
            <a:ext cx="832400" cy="369200"/>
          </a:xfrm>
          <a:prstGeom prst="rect">
            <a:avLst/>
          </a:prstGeom>
          <a:noFill/>
          <a:ln>
            <a:noFill/>
          </a:ln>
        </p:spPr>
        <p:txBody>
          <a:bodyPr lIns="121900" tIns="60933" rIns="121900" bIns="60933" anchor="t" anchorCtr="0">
            <a:noAutofit/>
          </a:bodyPr>
          <a:lstStyle/>
          <a:p>
            <a:pPr defTabSz="609585">
              <a:buClr>
                <a:srgbClr val="008000"/>
              </a:buClr>
              <a:buSzPct val="25000"/>
            </a:pPr>
            <a:r>
              <a:rPr lang="en" sz="1600" b="1">
                <a:solidFill>
                  <a:srgbClr val="008000"/>
                </a:solidFill>
                <a:latin typeface="Arial"/>
                <a:ea typeface="Arial"/>
                <a:cs typeface="Arial"/>
                <a:sym typeface="Arial"/>
              </a:rPr>
              <a:t>Gitlab</a:t>
            </a:r>
          </a:p>
        </p:txBody>
      </p:sp>
      <p:sp>
        <p:nvSpPr>
          <p:cNvPr id="152" name="Shape 152"/>
          <p:cNvSpPr txBox="1"/>
          <p:nvPr/>
        </p:nvSpPr>
        <p:spPr>
          <a:xfrm>
            <a:off x="4361044" y="1306373"/>
            <a:ext cx="1944123"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Jenkins</a:t>
            </a:r>
            <a:r>
              <a:rPr lang="en" sz="1333">
                <a:solidFill>
                  <a:srgbClr val="000000"/>
                </a:solidFill>
                <a:latin typeface="Arial"/>
                <a:ea typeface="Arial"/>
                <a:cs typeface="Arial"/>
                <a:sym typeface="Arial"/>
              </a:rPr>
              <a:t>    </a:t>
            </a:r>
            <a:r>
              <a:rPr lang="en" sz="1333" b="1">
                <a:solidFill>
                  <a:srgbClr val="008000"/>
                </a:solidFill>
                <a:latin typeface="Arial"/>
                <a:ea typeface="Arial"/>
                <a:cs typeface="Arial"/>
                <a:sym typeface="Arial"/>
              </a:rPr>
              <a:t>Artifactory</a:t>
            </a:r>
            <a:r>
              <a:rPr lang="en" sz="1333">
                <a:solidFill>
                  <a:srgbClr val="008000"/>
                </a:solidFill>
                <a:latin typeface="Arial"/>
                <a:ea typeface="Arial"/>
                <a:cs typeface="Arial"/>
                <a:sym typeface="Arial"/>
              </a:rPr>
              <a:t> </a:t>
            </a:r>
          </a:p>
        </p:txBody>
      </p:sp>
      <p:pic>
        <p:nvPicPr>
          <p:cNvPr id="153" name="Shape 153" descr="icon_buildpacks@2x.png"/>
          <p:cNvPicPr preferRelativeResize="0"/>
          <p:nvPr/>
        </p:nvPicPr>
        <p:blipFill rotWithShape="1">
          <a:blip r:embed="rId31">
            <a:alphaModFix/>
          </a:blip>
          <a:srcRect/>
          <a:stretch/>
        </p:blipFill>
        <p:spPr>
          <a:xfrm>
            <a:off x="3532763" y="2191830"/>
            <a:ext cx="561999" cy="561999"/>
          </a:xfrm>
          <a:prstGeom prst="rect">
            <a:avLst/>
          </a:prstGeom>
          <a:noFill/>
          <a:ln>
            <a:noFill/>
          </a:ln>
        </p:spPr>
      </p:pic>
      <p:sp>
        <p:nvSpPr>
          <p:cNvPr id="154" name="Shape 154"/>
          <p:cNvSpPr txBox="1"/>
          <p:nvPr/>
        </p:nvSpPr>
        <p:spPr>
          <a:xfrm>
            <a:off x="183092" y="3519907"/>
            <a:ext cx="1715232" cy="533479"/>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Spring Cloud</a:t>
            </a:r>
          </a:p>
          <a:p>
            <a:pPr defTabSz="609585">
              <a:buClr>
                <a:srgbClr val="008000"/>
              </a:buClr>
              <a:buSzPct val="25000"/>
            </a:pPr>
            <a:r>
              <a:rPr lang="en" sz="1333" b="1">
                <a:solidFill>
                  <a:srgbClr val="008000"/>
                </a:solidFill>
                <a:latin typeface="Arial"/>
                <a:ea typeface="Arial"/>
                <a:cs typeface="Arial"/>
                <a:sym typeface="Arial"/>
              </a:rPr>
              <a:t>Dataflow</a:t>
            </a:r>
          </a:p>
        </p:txBody>
      </p:sp>
      <p:sp>
        <p:nvSpPr>
          <p:cNvPr id="155" name="Shape 155"/>
          <p:cNvSpPr txBox="1"/>
          <p:nvPr/>
        </p:nvSpPr>
        <p:spPr>
          <a:xfrm>
            <a:off x="7721102" y="4383131"/>
            <a:ext cx="1105028"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RabbitMQ</a:t>
            </a:r>
          </a:p>
        </p:txBody>
      </p:sp>
      <p:sp>
        <p:nvSpPr>
          <p:cNvPr id="156" name="Shape 156"/>
          <p:cNvSpPr txBox="1"/>
          <p:nvPr/>
        </p:nvSpPr>
        <p:spPr>
          <a:xfrm>
            <a:off x="6962371" y="4988031"/>
            <a:ext cx="2738780"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PCF Elastic Runtime</a:t>
            </a:r>
          </a:p>
        </p:txBody>
      </p:sp>
      <p:sp>
        <p:nvSpPr>
          <p:cNvPr id="157" name="Shape 157"/>
          <p:cNvSpPr txBox="1"/>
          <p:nvPr/>
        </p:nvSpPr>
        <p:spPr>
          <a:xfrm>
            <a:off x="229151" y="6457577"/>
            <a:ext cx="1915048" cy="328292"/>
          </a:xfrm>
          <a:prstGeom prst="rect">
            <a:avLst/>
          </a:prstGeom>
          <a:noFill/>
          <a:ln>
            <a:noFill/>
          </a:ln>
        </p:spPr>
        <p:txBody>
          <a:bodyPr lIns="121900" tIns="60933" rIns="121900" bIns="60933" anchor="t" anchorCtr="0">
            <a:noAutofit/>
          </a:bodyPr>
          <a:lstStyle/>
          <a:p>
            <a:pPr defTabSz="609585">
              <a:buClr>
                <a:srgbClr val="008000"/>
              </a:buClr>
              <a:buSzPct val="25000"/>
            </a:pPr>
            <a:r>
              <a:rPr lang="en" sz="1333" b="1">
                <a:solidFill>
                  <a:srgbClr val="008000"/>
                </a:solidFill>
                <a:latin typeface="Arial"/>
                <a:ea typeface="Arial"/>
                <a:cs typeface="Arial"/>
                <a:sym typeface="Arial"/>
              </a:rPr>
              <a:t>HA Proxy       Router</a:t>
            </a:r>
          </a:p>
        </p:txBody>
      </p:sp>
      <p:grpSp>
        <p:nvGrpSpPr>
          <p:cNvPr id="159" name="Shape 159"/>
          <p:cNvGrpSpPr/>
          <p:nvPr/>
        </p:nvGrpSpPr>
        <p:grpSpPr>
          <a:xfrm>
            <a:off x="10145988" y="3586990"/>
            <a:ext cx="1828029" cy="1401041"/>
            <a:chOff x="6775984" y="1967163"/>
            <a:chExt cx="1744133" cy="896937"/>
          </a:xfrm>
        </p:grpSpPr>
        <p:sp>
          <p:nvSpPr>
            <p:cNvPr id="160" name="Shape 160"/>
            <p:cNvSpPr/>
            <p:nvPr/>
          </p:nvSpPr>
          <p:spPr>
            <a:xfrm>
              <a:off x="6775984" y="1967163"/>
              <a:ext cx="1744133" cy="864803"/>
            </a:xfrm>
            <a:prstGeom prst="roundRect">
              <a:avLst>
                <a:gd name="adj" fmla="val 7589"/>
              </a:avLst>
            </a:prstGeom>
            <a:solidFill>
              <a:srgbClr val="D8D8D8"/>
            </a:solidFill>
            <a:ln>
              <a:noFill/>
            </a:ln>
          </p:spPr>
          <p:txBody>
            <a:bodyPr lIns="121900" tIns="60933" rIns="121900" bIns="60933" anchor="ctr" anchorCtr="0">
              <a:noAutofit/>
            </a:bodyPr>
            <a:lstStyle/>
            <a:p>
              <a:pPr defTabSz="609585">
                <a:buClr>
                  <a:srgbClr val="000000"/>
                </a:buClr>
                <a:buSzPct val="25000"/>
              </a:pPr>
              <a:r>
                <a:rPr lang="en" sz="1867">
                  <a:solidFill>
                    <a:srgbClr val="000000"/>
                  </a:solidFill>
                  <a:latin typeface="Arial"/>
                  <a:ea typeface="Arial"/>
                  <a:cs typeface="Arial"/>
                  <a:sym typeface="Arial"/>
                </a:rPr>
                <a:t> </a:t>
              </a:r>
            </a:p>
          </p:txBody>
        </p:sp>
        <p:grpSp>
          <p:nvGrpSpPr>
            <p:cNvPr id="161" name="Shape 161"/>
            <p:cNvGrpSpPr/>
            <p:nvPr/>
          </p:nvGrpSpPr>
          <p:grpSpPr>
            <a:xfrm>
              <a:off x="6847707" y="2014681"/>
              <a:ext cx="1613145" cy="849419"/>
              <a:chOff x="6430190" y="1230979"/>
              <a:chExt cx="1613145" cy="849419"/>
            </a:xfrm>
          </p:grpSpPr>
          <p:grpSp>
            <p:nvGrpSpPr>
              <p:cNvPr id="162" name="Shape 162"/>
              <p:cNvGrpSpPr/>
              <p:nvPr/>
            </p:nvGrpSpPr>
            <p:grpSpPr>
              <a:xfrm>
                <a:off x="6430190" y="1230979"/>
                <a:ext cx="1613145" cy="568472"/>
                <a:chOff x="5490387" y="1527312"/>
                <a:chExt cx="1613145" cy="568472"/>
              </a:xfrm>
            </p:grpSpPr>
            <p:sp>
              <p:nvSpPr>
                <p:cNvPr id="163" name="Shape 163"/>
                <p:cNvSpPr/>
                <p:nvPr/>
              </p:nvSpPr>
              <p:spPr>
                <a:xfrm>
                  <a:off x="5490387" y="1527312"/>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121900" tIns="0" rIns="121900" bIns="0" anchor="ctr" anchorCtr="0">
                  <a:noAutofit/>
                </a:bodyPr>
                <a:lstStyle/>
                <a:p>
                  <a:pPr defTabSz="609585">
                    <a:buClr>
                      <a:srgbClr val="F2F2F2"/>
                    </a:buClr>
                    <a:buSzPct val="25000"/>
                  </a:pPr>
                  <a:r>
                    <a:rPr lang="en" sz="1600">
                      <a:solidFill>
                        <a:srgbClr val="F2F2F2"/>
                      </a:solidFill>
                      <a:latin typeface="Calibri"/>
                      <a:ea typeface="Calibri"/>
                      <a:cs typeface="Calibri"/>
                      <a:sym typeface="Calibri"/>
                    </a:rPr>
                    <a:t>Service Broker</a:t>
                  </a:r>
                </a:p>
              </p:txBody>
            </p:sp>
            <p:sp>
              <p:nvSpPr>
                <p:cNvPr id="164" name="Shape 164"/>
                <p:cNvSpPr/>
                <p:nvPr/>
              </p:nvSpPr>
              <p:spPr>
                <a:xfrm>
                  <a:off x="5490387" y="1823641"/>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121900" tIns="0" rIns="121900" bIns="0" anchor="ctr" anchorCtr="0">
                  <a:noAutofit/>
                </a:bodyPr>
                <a:lstStyle/>
                <a:p>
                  <a:pPr defTabSz="609585">
                    <a:buClr>
                      <a:srgbClr val="F2F2F2"/>
                    </a:buClr>
                    <a:buSzPct val="25000"/>
                  </a:pPr>
                  <a:r>
                    <a:rPr lang="en-US" sz="1600" dirty="0">
                      <a:solidFill>
                        <a:srgbClr val="F2F2F2"/>
                      </a:solidFill>
                      <a:latin typeface="Calibri"/>
                      <a:ea typeface="Calibri"/>
                      <a:cs typeface="Calibri"/>
                      <a:sym typeface="Calibri"/>
                    </a:rPr>
                    <a:t>PCF Managed</a:t>
                  </a:r>
                  <a:endParaRPr lang="en" sz="1600" dirty="0">
                    <a:solidFill>
                      <a:srgbClr val="F2F2F2"/>
                    </a:solidFill>
                    <a:latin typeface="Calibri"/>
                    <a:ea typeface="Calibri"/>
                    <a:cs typeface="Calibri"/>
                    <a:sym typeface="Calibri"/>
                  </a:endParaRPr>
                </a:p>
              </p:txBody>
            </p:sp>
            <p:sp>
              <p:nvSpPr>
                <p:cNvPr id="165" name="Shape 165"/>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w="9525" cap="flat" cmpd="sng">
                  <a:noFill/>
                  <a:prstDash val="solid"/>
                  <a:round/>
                  <a:headEnd type="none" w="med" len="med"/>
                  <a:tailEnd type="none" w="med" len="med"/>
                </a:ln>
              </p:spPr>
              <p:txBody>
                <a:bodyPr lIns="121900" tIns="60933" rIns="121900" bIns="60933" anchor="ctr" anchorCtr="0">
                  <a:noAutofit/>
                </a:bodyPr>
                <a:lstStyle/>
                <a:p>
                  <a:pPr algn="ctr" defTabSz="609585">
                    <a:lnSpc>
                      <a:spcPct val="80000"/>
                    </a:lnSpc>
                    <a:buClr>
                      <a:srgbClr val="000000"/>
                    </a:buClr>
                  </a:pPr>
                  <a:endParaRPr sz="400">
                    <a:solidFill>
                      <a:srgbClr val="FFFFFF"/>
                    </a:solidFill>
                    <a:latin typeface="Arial"/>
                    <a:ea typeface="Arial"/>
                    <a:cs typeface="Arial"/>
                    <a:sym typeface="Arial"/>
                  </a:endParaRPr>
                </a:p>
              </p:txBody>
            </p:sp>
          </p:grpSp>
          <p:sp>
            <p:nvSpPr>
              <p:cNvPr id="166" name="Shape 166"/>
              <p:cNvSpPr txBox="1"/>
              <p:nvPr/>
            </p:nvSpPr>
            <p:spPr>
              <a:xfrm>
                <a:off x="6431577" y="1803399"/>
                <a:ext cx="1536944" cy="276999"/>
              </a:xfrm>
              <a:prstGeom prst="rect">
                <a:avLst/>
              </a:prstGeom>
              <a:noFill/>
              <a:ln>
                <a:noFill/>
              </a:ln>
            </p:spPr>
            <p:txBody>
              <a:bodyPr lIns="121900" tIns="60933" rIns="121900" bIns="60933" anchor="t" anchorCtr="0">
                <a:noAutofit/>
              </a:bodyPr>
              <a:lstStyle/>
              <a:p>
                <a:pPr algn="ctr" defTabSz="609585">
                  <a:buClr>
                    <a:srgbClr val="000000"/>
                  </a:buClr>
                  <a:buSzPct val="25000"/>
                </a:pPr>
                <a:r>
                  <a:rPr lang="en-US" sz="1480" dirty="0">
                    <a:solidFill>
                      <a:srgbClr val="000000"/>
                    </a:solidFill>
                    <a:latin typeface="Arial"/>
                    <a:ea typeface="Arial"/>
                    <a:cs typeface="Arial"/>
                    <a:sym typeface="Arial"/>
                  </a:rPr>
                  <a:t>PCF Provided</a:t>
                </a:r>
              </a:p>
            </p:txBody>
          </p:sp>
          <p:sp>
            <p:nvSpPr>
              <p:cNvPr id="167" name="Shape 167"/>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w="9525" cap="flat" cmpd="sng">
                <a:noFill/>
                <a:prstDash val="solid"/>
                <a:round/>
                <a:headEnd type="none" w="med" len="med"/>
                <a:tailEnd type="none" w="med" len="med"/>
              </a:ln>
            </p:spPr>
            <p:txBody>
              <a:bodyPr lIns="121900" tIns="60933" rIns="121900" bIns="60933" anchor="ctr" anchorCtr="0">
                <a:noAutofit/>
              </a:bodyPr>
              <a:lstStyle/>
              <a:p>
                <a:pPr algn="ctr" defTabSz="609585">
                  <a:lnSpc>
                    <a:spcPct val="80000"/>
                  </a:lnSpc>
                  <a:buClr>
                    <a:srgbClr val="000000"/>
                  </a:buClr>
                </a:pPr>
                <a:endParaRPr sz="600">
                  <a:solidFill>
                    <a:srgbClr val="FFFFFF"/>
                  </a:solidFill>
                  <a:latin typeface="Arial"/>
                  <a:ea typeface="Arial"/>
                  <a:cs typeface="Arial"/>
                  <a:sym typeface="Arial"/>
                </a:endParaRPr>
              </a:p>
            </p:txBody>
          </p:sp>
        </p:grpSp>
      </p:grpSp>
      <p:grpSp>
        <p:nvGrpSpPr>
          <p:cNvPr id="168" name="Shape 168"/>
          <p:cNvGrpSpPr/>
          <p:nvPr/>
        </p:nvGrpSpPr>
        <p:grpSpPr>
          <a:xfrm>
            <a:off x="10164755" y="5075398"/>
            <a:ext cx="1829483" cy="1401039"/>
            <a:chOff x="6774597" y="1967163"/>
            <a:chExt cx="1745520" cy="896935"/>
          </a:xfrm>
        </p:grpSpPr>
        <p:sp>
          <p:nvSpPr>
            <p:cNvPr id="169" name="Shape 169"/>
            <p:cNvSpPr/>
            <p:nvPr/>
          </p:nvSpPr>
          <p:spPr>
            <a:xfrm>
              <a:off x="6775984" y="1967163"/>
              <a:ext cx="1744133" cy="864803"/>
            </a:xfrm>
            <a:prstGeom prst="roundRect">
              <a:avLst>
                <a:gd name="adj" fmla="val 7589"/>
              </a:avLst>
            </a:prstGeom>
            <a:solidFill>
              <a:srgbClr val="D8D8D8"/>
            </a:solidFill>
            <a:ln>
              <a:noFill/>
            </a:ln>
          </p:spPr>
          <p:txBody>
            <a:bodyPr lIns="121900" tIns="60933" rIns="121900" bIns="60933" anchor="ctr" anchorCtr="0">
              <a:noAutofit/>
            </a:bodyPr>
            <a:lstStyle/>
            <a:p>
              <a:pPr defTabSz="609585">
                <a:buClr>
                  <a:srgbClr val="000000"/>
                </a:buClr>
                <a:buSzPct val="25000"/>
              </a:pPr>
              <a:r>
                <a:rPr lang="en" sz="1867">
                  <a:solidFill>
                    <a:srgbClr val="000000"/>
                  </a:solidFill>
                  <a:latin typeface="Arial"/>
                  <a:ea typeface="Arial"/>
                  <a:cs typeface="Arial"/>
                  <a:sym typeface="Arial"/>
                </a:rPr>
                <a:t> </a:t>
              </a:r>
            </a:p>
          </p:txBody>
        </p:sp>
        <p:grpSp>
          <p:nvGrpSpPr>
            <p:cNvPr id="170" name="Shape 170"/>
            <p:cNvGrpSpPr/>
            <p:nvPr/>
          </p:nvGrpSpPr>
          <p:grpSpPr>
            <a:xfrm>
              <a:off x="6774597" y="2014681"/>
              <a:ext cx="1686255" cy="849417"/>
              <a:chOff x="6357080" y="1230979"/>
              <a:chExt cx="1686255" cy="849417"/>
            </a:xfrm>
          </p:grpSpPr>
          <p:grpSp>
            <p:nvGrpSpPr>
              <p:cNvPr id="171" name="Shape 171"/>
              <p:cNvGrpSpPr/>
              <p:nvPr/>
            </p:nvGrpSpPr>
            <p:grpSpPr>
              <a:xfrm>
                <a:off x="6430190" y="1230979"/>
                <a:ext cx="1613145" cy="568472"/>
                <a:chOff x="5490387" y="1527312"/>
                <a:chExt cx="1613145" cy="568472"/>
              </a:xfrm>
            </p:grpSpPr>
            <p:sp>
              <p:nvSpPr>
                <p:cNvPr id="172" name="Shape 172"/>
                <p:cNvSpPr/>
                <p:nvPr/>
              </p:nvSpPr>
              <p:spPr>
                <a:xfrm>
                  <a:off x="5490387" y="1527312"/>
                  <a:ext cx="1613145" cy="272143"/>
                </a:xfrm>
                <a:prstGeom prst="roundRect">
                  <a:avLst>
                    <a:gd name="adj" fmla="val 17740"/>
                  </a:avLst>
                </a:prstGeom>
                <a:solidFill>
                  <a:srgbClr val="33928A"/>
                </a:solidFill>
                <a:ln>
                  <a:noFill/>
                </a:ln>
              </p:spPr>
              <p:txBody>
                <a:bodyPr lIns="121900" tIns="0" rIns="121900" bIns="0" anchor="ctr" anchorCtr="0">
                  <a:noAutofit/>
                </a:bodyPr>
                <a:lstStyle/>
                <a:p>
                  <a:pPr defTabSz="609585">
                    <a:buClr>
                      <a:srgbClr val="F2F2F2"/>
                    </a:buClr>
                    <a:buSzPct val="25000"/>
                  </a:pPr>
                  <a:r>
                    <a:rPr lang="en" sz="1600">
                      <a:solidFill>
                        <a:srgbClr val="F2F2F2"/>
                      </a:solidFill>
                      <a:latin typeface="Calibri"/>
                      <a:ea typeface="Calibri"/>
                      <a:cs typeface="Calibri"/>
                      <a:sym typeface="Calibri"/>
                    </a:rPr>
                    <a:t>Service Broker</a:t>
                  </a:r>
                </a:p>
              </p:txBody>
            </p:sp>
            <p:sp>
              <p:nvSpPr>
                <p:cNvPr id="173" name="Shape 173"/>
                <p:cNvSpPr/>
                <p:nvPr/>
              </p:nvSpPr>
              <p:spPr>
                <a:xfrm>
                  <a:off x="5490387" y="1823641"/>
                  <a:ext cx="1613145" cy="272143"/>
                </a:xfrm>
                <a:prstGeom prst="roundRect">
                  <a:avLst>
                    <a:gd name="adj" fmla="val 17740"/>
                  </a:avLst>
                </a:prstGeom>
                <a:solidFill>
                  <a:srgbClr val="33928A"/>
                </a:solidFill>
                <a:ln>
                  <a:noFill/>
                </a:ln>
              </p:spPr>
              <p:txBody>
                <a:bodyPr lIns="121900" tIns="0" rIns="121900" bIns="0" anchor="ctr" anchorCtr="0">
                  <a:noAutofit/>
                </a:bodyPr>
                <a:lstStyle/>
                <a:p>
                  <a:pPr defTabSz="609585">
                    <a:buClr>
                      <a:srgbClr val="F2F2F2"/>
                    </a:buClr>
                    <a:buSzPct val="25000"/>
                  </a:pPr>
                  <a:r>
                    <a:rPr lang="en-US" sz="1600" dirty="0">
                      <a:solidFill>
                        <a:srgbClr val="F2F2F2"/>
                      </a:solidFill>
                      <a:latin typeface="Calibri"/>
                      <a:ea typeface="Calibri"/>
                      <a:cs typeface="Calibri"/>
                      <a:sym typeface="Calibri"/>
                    </a:rPr>
                    <a:t>Corp Managed</a:t>
                  </a:r>
                </a:p>
                <a:p>
                  <a:pPr defTabSz="609585">
                    <a:buClr>
                      <a:srgbClr val="F2F2F2"/>
                    </a:buClr>
                    <a:buSzPct val="25000"/>
                  </a:pPr>
                  <a:r>
                    <a:rPr lang="en-US" sz="1600" dirty="0">
                      <a:solidFill>
                        <a:srgbClr val="F2F2F2"/>
                      </a:solidFill>
                      <a:latin typeface="Calibri"/>
                      <a:ea typeface="Calibri"/>
                      <a:cs typeface="Calibri"/>
                      <a:sym typeface="Calibri"/>
                    </a:rPr>
                    <a:t>(or external)</a:t>
                  </a:r>
                  <a:endParaRPr lang="en" sz="1600" dirty="0">
                    <a:solidFill>
                      <a:srgbClr val="F2F2F2"/>
                    </a:solidFill>
                    <a:latin typeface="Calibri"/>
                    <a:ea typeface="Calibri"/>
                    <a:cs typeface="Calibri"/>
                    <a:sym typeface="Calibri"/>
                  </a:endParaRPr>
                </a:p>
              </p:txBody>
            </p:sp>
            <p:sp>
              <p:nvSpPr>
                <p:cNvPr id="174" name="Shape 174"/>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121900" tIns="60933" rIns="121900" bIns="60933" anchor="ctr" anchorCtr="0">
                  <a:noAutofit/>
                </a:bodyPr>
                <a:lstStyle/>
                <a:p>
                  <a:pPr algn="ctr" defTabSz="609585">
                    <a:lnSpc>
                      <a:spcPct val="80000"/>
                    </a:lnSpc>
                    <a:buClr>
                      <a:srgbClr val="000000"/>
                    </a:buClr>
                  </a:pPr>
                  <a:endParaRPr sz="400">
                    <a:solidFill>
                      <a:srgbClr val="FFFFFF"/>
                    </a:solidFill>
                    <a:latin typeface="Arial"/>
                    <a:ea typeface="Arial"/>
                    <a:cs typeface="Arial"/>
                    <a:sym typeface="Arial"/>
                  </a:endParaRPr>
                </a:p>
              </p:txBody>
            </p:sp>
          </p:grpSp>
          <p:sp>
            <p:nvSpPr>
              <p:cNvPr id="175" name="Shape 175"/>
              <p:cNvSpPr txBox="1"/>
              <p:nvPr/>
            </p:nvSpPr>
            <p:spPr>
              <a:xfrm>
                <a:off x="6357080" y="1799452"/>
                <a:ext cx="1686255" cy="280944"/>
              </a:xfrm>
              <a:prstGeom prst="rect">
                <a:avLst/>
              </a:prstGeom>
              <a:noFill/>
              <a:ln>
                <a:noFill/>
              </a:ln>
            </p:spPr>
            <p:txBody>
              <a:bodyPr lIns="121900" tIns="60933" rIns="121900" bIns="60933" anchor="t" anchorCtr="0">
                <a:noAutofit/>
              </a:bodyPr>
              <a:lstStyle/>
              <a:p>
                <a:pPr algn="ctr" defTabSz="609585">
                  <a:buClr>
                    <a:srgbClr val="000000"/>
                  </a:buClr>
                  <a:buSzPct val="25000"/>
                </a:pPr>
                <a:r>
                  <a:rPr lang="en-US" sz="1480" dirty="0">
                    <a:solidFill>
                      <a:srgbClr val="000000"/>
                    </a:solidFill>
                    <a:latin typeface="Arial"/>
                    <a:ea typeface="Arial"/>
                    <a:cs typeface="Arial"/>
                    <a:sym typeface="Arial"/>
                  </a:rPr>
                  <a:t>User Provided</a:t>
                </a:r>
                <a:endParaRPr lang="en" sz="1480" dirty="0">
                  <a:solidFill>
                    <a:srgbClr val="000000"/>
                  </a:solidFill>
                  <a:latin typeface="Arial"/>
                  <a:ea typeface="Arial"/>
                  <a:cs typeface="Arial"/>
                  <a:sym typeface="Arial"/>
                </a:endParaRPr>
              </a:p>
            </p:txBody>
          </p:sp>
          <p:sp>
            <p:nvSpPr>
              <p:cNvPr id="176" name="Shape 176"/>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121900" tIns="60933" rIns="121900" bIns="60933" anchor="ctr" anchorCtr="0">
                <a:noAutofit/>
              </a:bodyPr>
              <a:lstStyle/>
              <a:p>
                <a:pPr algn="ctr" defTabSz="609585">
                  <a:lnSpc>
                    <a:spcPct val="80000"/>
                  </a:lnSpc>
                  <a:buClr>
                    <a:srgbClr val="000000"/>
                  </a:buClr>
                </a:pPr>
                <a:endParaRPr sz="600">
                  <a:solidFill>
                    <a:srgbClr val="FFFFFF"/>
                  </a:solidFill>
                  <a:latin typeface="Arial"/>
                  <a:ea typeface="Arial"/>
                  <a:cs typeface="Arial"/>
                  <a:sym typeface="Arial"/>
                </a:endParaRPr>
              </a:p>
            </p:txBody>
          </p:sp>
        </p:grpSp>
      </p:grpSp>
      <p:grpSp>
        <p:nvGrpSpPr>
          <p:cNvPr id="177" name="Shape 177"/>
          <p:cNvGrpSpPr/>
          <p:nvPr/>
        </p:nvGrpSpPr>
        <p:grpSpPr>
          <a:xfrm>
            <a:off x="10145987" y="947632"/>
            <a:ext cx="2046011" cy="1163101"/>
            <a:chOff x="6775984" y="840178"/>
            <a:chExt cx="1911650" cy="886964"/>
          </a:xfrm>
        </p:grpSpPr>
        <p:sp>
          <p:nvSpPr>
            <p:cNvPr id="178" name="Shape 178"/>
            <p:cNvSpPr/>
            <p:nvPr/>
          </p:nvSpPr>
          <p:spPr>
            <a:xfrm>
              <a:off x="6775984" y="840178"/>
              <a:ext cx="1744133" cy="864803"/>
            </a:xfrm>
            <a:prstGeom prst="roundRect">
              <a:avLst>
                <a:gd name="adj" fmla="val 7589"/>
              </a:avLst>
            </a:prstGeom>
            <a:solidFill>
              <a:srgbClr val="D8D8D8"/>
            </a:solidFill>
            <a:ln>
              <a:noFill/>
            </a:ln>
          </p:spPr>
          <p:txBody>
            <a:bodyPr lIns="121900" tIns="60933" rIns="121900" bIns="60933" anchor="ctr" anchorCtr="0">
              <a:noAutofit/>
            </a:bodyPr>
            <a:lstStyle/>
            <a:p>
              <a:pPr defTabSz="609585">
                <a:buClr>
                  <a:srgbClr val="000000"/>
                </a:buClr>
                <a:buSzPct val="25000"/>
              </a:pPr>
              <a:r>
                <a:rPr lang="en" sz="1867">
                  <a:solidFill>
                    <a:srgbClr val="000000"/>
                  </a:solidFill>
                  <a:latin typeface="Arial"/>
                  <a:ea typeface="Arial"/>
                  <a:cs typeface="Arial"/>
                  <a:sym typeface="Arial"/>
                </a:rPr>
                <a:t> </a:t>
              </a:r>
            </a:p>
          </p:txBody>
        </p:sp>
        <p:grpSp>
          <p:nvGrpSpPr>
            <p:cNvPr id="179" name="Shape 179"/>
            <p:cNvGrpSpPr/>
            <p:nvPr/>
          </p:nvGrpSpPr>
          <p:grpSpPr>
            <a:xfrm>
              <a:off x="6847703" y="928524"/>
              <a:ext cx="1839931" cy="798618"/>
              <a:chOff x="1163919" y="1239446"/>
              <a:chExt cx="1839931" cy="798618"/>
            </a:xfrm>
          </p:grpSpPr>
          <p:grpSp>
            <p:nvGrpSpPr>
              <p:cNvPr id="180" name="Shape 180"/>
              <p:cNvGrpSpPr/>
              <p:nvPr/>
            </p:nvGrpSpPr>
            <p:grpSpPr>
              <a:xfrm>
                <a:off x="1163919" y="1239446"/>
                <a:ext cx="1621611" cy="568476"/>
                <a:chOff x="5481921" y="2721113"/>
                <a:chExt cx="1621611" cy="568476"/>
              </a:xfrm>
            </p:grpSpPr>
            <p:sp>
              <p:nvSpPr>
                <p:cNvPr id="181" name="Shape 181"/>
                <p:cNvSpPr/>
                <p:nvPr/>
              </p:nvSpPr>
              <p:spPr>
                <a:xfrm>
                  <a:off x="5481921" y="2721113"/>
                  <a:ext cx="1613145" cy="272143"/>
                </a:xfrm>
                <a:prstGeom prst="roundRect">
                  <a:avLst>
                    <a:gd name="adj" fmla="val 17740"/>
                  </a:avLst>
                </a:prstGeom>
                <a:solidFill>
                  <a:srgbClr val="33928A"/>
                </a:solidFill>
                <a:ln>
                  <a:noFill/>
                </a:ln>
              </p:spPr>
              <p:txBody>
                <a:bodyPr lIns="121900" tIns="0" rIns="121900" bIns="0" anchor="ctr" anchorCtr="0">
                  <a:noAutofit/>
                </a:bodyPr>
                <a:lstStyle/>
                <a:p>
                  <a:pPr defTabSz="609585">
                    <a:buClr>
                      <a:srgbClr val="F2F2F2"/>
                    </a:buClr>
                    <a:buSzPct val="25000"/>
                  </a:pPr>
                  <a:r>
                    <a:rPr lang="en" sz="1333">
                      <a:solidFill>
                        <a:srgbClr val="F2F2F2"/>
                      </a:solidFill>
                      <a:latin typeface="Calibri"/>
                      <a:ea typeface="Calibri"/>
                      <a:cs typeface="Calibri"/>
                      <a:sym typeface="Calibri"/>
                    </a:rPr>
                    <a:t>Ops Manager UI</a:t>
                  </a:r>
                </a:p>
              </p:txBody>
            </p:sp>
            <p:sp>
              <p:nvSpPr>
                <p:cNvPr id="182" name="Shape 182"/>
                <p:cNvSpPr/>
                <p:nvPr/>
              </p:nvSpPr>
              <p:spPr>
                <a:xfrm>
                  <a:off x="5490387" y="3017446"/>
                  <a:ext cx="1613145" cy="272143"/>
                </a:xfrm>
                <a:prstGeom prst="roundRect">
                  <a:avLst>
                    <a:gd name="adj" fmla="val 17740"/>
                  </a:avLst>
                </a:prstGeom>
                <a:solidFill>
                  <a:srgbClr val="33928A"/>
                </a:solidFill>
                <a:ln>
                  <a:noFill/>
                </a:ln>
              </p:spPr>
              <p:txBody>
                <a:bodyPr lIns="121900" tIns="0" rIns="121900" bIns="0" anchor="ctr" anchorCtr="0">
                  <a:noAutofit/>
                </a:bodyPr>
                <a:lstStyle/>
                <a:p>
                  <a:pPr algn="ctr" defTabSz="609585">
                    <a:buClr>
                      <a:srgbClr val="F2F2F2"/>
                    </a:buClr>
                    <a:buSzPct val="25000"/>
                  </a:pPr>
                  <a:r>
                    <a:rPr lang="en-US" sz="1233" dirty="0">
                      <a:solidFill>
                        <a:srgbClr val="F2F2F2"/>
                      </a:solidFill>
                      <a:latin typeface="Calibri"/>
                      <a:ea typeface="Calibri"/>
                      <a:cs typeface="Calibri"/>
                      <a:sym typeface="Calibri"/>
                    </a:rPr>
                    <a:t>BOSH Director </a:t>
                  </a:r>
                </a:p>
                <a:p>
                  <a:pPr algn="ctr" defTabSz="609585">
                    <a:buClr>
                      <a:srgbClr val="F2F2F2"/>
                    </a:buClr>
                    <a:buSzPct val="25000"/>
                  </a:pPr>
                  <a:r>
                    <a:rPr lang="en-US" sz="1233" dirty="0">
                      <a:solidFill>
                        <a:srgbClr val="F2F2F2"/>
                      </a:solidFill>
                      <a:latin typeface="Calibri"/>
                      <a:ea typeface="Calibri"/>
                      <a:cs typeface="Calibri"/>
                      <a:sym typeface="Calibri"/>
                    </a:rPr>
                    <a:t>CF CLI + API</a:t>
                  </a:r>
                  <a:endParaRPr lang="en" sz="1233" dirty="0">
                    <a:solidFill>
                      <a:srgbClr val="F2F2F2"/>
                    </a:solidFill>
                    <a:latin typeface="Calibri"/>
                    <a:ea typeface="Calibri"/>
                    <a:cs typeface="Calibri"/>
                    <a:sym typeface="Calibri"/>
                  </a:endParaRPr>
                </a:p>
              </p:txBody>
            </p:sp>
            <p:sp>
              <p:nvSpPr>
                <p:cNvPr id="183"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121900" tIns="60933" rIns="121900" bIns="60933" anchor="ctr" anchorCtr="0">
                  <a:noAutofit/>
                </a:bodyPr>
                <a:lstStyle/>
                <a:p>
                  <a:pPr algn="ctr" defTabSz="609585">
                    <a:lnSpc>
                      <a:spcPct val="80000"/>
                    </a:lnSpc>
                    <a:buClr>
                      <a:srgbClr val="000000"/>
                    </a:buClr>
                  </a:pPr>
                  <a:endParaRPr sz="400">
                    <a:solidFill>
                      <a:srgbClr val="FFFFFF"/>
                    </a:solidFill>
                    <a:latin typeface="Arial"/>
                    <a:ea typeface="Arial"/>
                    <a:cs typeface="Arial"/>
                    <a:sym typeface="Arial"/>
                  </a:endParaRPr>
                </a:p>
              </p:txBody>
            </p:sp>
          </p:grpSp>
          <p:sp>
            <p:nvSpPr>
              <p:cNvPr id="184" name="Shape 184"/>
              <p:cNvSpPr txBox="1"/>
              <p:nvPr/>
            </p:nvSpPr>
            <p:spPr>
              <a:xfrm>
                <a:off x="1169698" y="1761066"/>
                <a:ext cx="1834152" cy="276998"/>
              </a:xfrm>
              <a:prstGeom prst="rect">
                <a:avLst/>
              </a:prstGeom>
              <a:noFill/>
              <a:ln>
                <a:noFill/>
              </a:ln>
            </p:spPr>
            <p:txBody>
              <a:bodyPr lIns="121900" tIns="60933" rIns="121900" bIns="60933" anchor="t" anchorCtr="0">
                <a:noAutofit/>
              </a:bodyPr>
              <a:lstStyle/>
              <a:p>
                <a:pPr defTabSz="609585">
                  <a:buClr>
                    <a:srgbClr val="000000"/>
                  </a:buClr>
                  <a:buSzPct val="25000"/>
                </a:pPr>
                <a:r>
                  <a:rPr lang="en-US" sz="1233" dirty="0">
                    <a:solidFill>
                      <a:srgbClr val="000000"/>
                    </a:solidFill>
                    <a:latin typeface="Arial"/>
                    <a:ea typeface="Arial"/>
                    <a:cs typeface="Arial"/>
                    <a:sym typeface="Arial"/>
                  </a:rPr>
                  <a:t>Ops </a:t>
                </a:r>
                <a:r>
                  <a:rPr lang="en" sz="1233" dirty="0">
                    <a:solidFill>
                      <a:srgbClr val="000000"/>
                    </a:solidFill>
                    <a:latin typeface="Arial"/>
                    <a:ea typeface="Arial"/>
                    <a:cs typeface="Arial"/>
                    <a:sym typeface="Arial"/>
                  </a:rPr>
                  <a:t>Manager</a:t>
                </a:r>
                <a:r>
                  <a:rPr lang="en-US" sz="1233" dirty="0">
                    <a:solidFill>
                      <a:srgbClr val="000000"/>
                    </a:solidFill>
                    <a:latin typeface="Arial"/>
                    <a:ea typeface="Arial"/>
                    <a:cs typeface="Arial"/>
                    <a:sym typeface="Arial"/>
                  </a:rPr>
                  <a:t> (Admin)</a:t>
                </a:r>
                <a:endParaRPr lang="en" sz="1233" dirty="0">
                  <a:solidFill>
                    <a:srgbClr val="000000"/>
                  </a:solidFill>
                  <a:latin typeface="Arial"/>
                  <a:ea typeface="Arial"/>
                  <a:cs typeface="Arial"/>
                  <a:sym typeface="Arial"/>
                </a:endParaRPr>
              </a:p>
            </p:txBody>
          </p:sp>
        </p:grpSp>
      </p:grpSp>
      <p:pic>
        <p:nvPicPr>
          <p:cNvPr id="185" name="Shape 185" descr="logo.png"/>
          <p:cNvPicPr preferRelativeResize="0"/>
          <p:nvPr/>
        </p:nvPicPr>
        <p:blipFill rotWithShape="1">
          <a:blip r:embed="rId32">
            <a:alphaModFix/>
          </a:blip>
          <a:srcRect/>
          <a:stretch/>
        </p:blipFill>
        <p:spPr>
          <a:xfrm>
            <a:off x="1352512" y="4871081"/>
            <a:ext cx="554611" cy="511023"/>
          </a:xfrm>
          <a:prstGeom prst="rect">
            <a:avLst/>
          </a:prstGeom>
          <a:noFill/>
          <a:ln>
            <a:noFill/>
          </a:ln>
        </p:spPr>
      </p:pic>
      <p:pic>
        <p:nvPicPr>
          <p:cNvPr id="186" name="Shape 186" descr="default_product_logo@2x-a3dd9ac57373d57a41532c366896def4.png"/>
          <p:cNvPicPr preferRelativeResize="0"/>
          <p:nvPr/>
        </p:nvPicPr>
        <p:blipFill rotWithShape="1">
          <a:blip r:embed="rId8">
            <a:alphaModFix/>
          </a:blip>
          <a:srcRect/>
          <a:stretch/>
        </p:blipFill>
        <p:spPr>
          <a:xfrm>
            <a:off x="9090800" y="2211836"/>
            <a:ext cx="513200" cy="476800"/>
          </a:xfrm>
          <a:prstGeom prst="rect">
            <a:avLst/>
          </a:prstGeom>
          <a:noFill/>
          <a:ln>
            <a:noFill/>
          </a:ln>
        </p:spPr>
      </p:pic>
      <p:grpSp>
        <p:nvGrpSpPr>
          <p:cNvPr id="187" name="Shape 177"/>
          <p:cNvGrpSpPr/>
          <p:nvPr/>
        </p:nvGrpSpPr>
        <p:grpSpPr>
          <a:xfrm>
            <a:off x="10164755" y="2299496"/>
            <a:ext cx="1866720" cy="1163101"/>
            <a:chOff x="6775984" y="840178"/>
            <a:chExt cx="1744133" cy="886964"/>
          </a:xfrm>
        </p:grpSpPr>
        <p:sp>
          <p:nvSpPr>
            <p:cNvPr id="188" name="Shape 178"/>
            <p:cNvSpPr/>
            <p:nvPr/>
          </p:nvSpPr>
          <p:spPr>
            <a:xfrm>
              <a:off x="6775984" y="840178"/>
              <a:ext cx="1744133" cy="864803"/>
            </a:xfrm>
            <a:prstGeom prst="roundRect">
              <a:avLst>
                <a:gd name="adj" fmla="val 7589"/>
              </a:avLst>
            </a:prstGeom>
            <a:solidFill>
              <a:srgbClr val="D8D8D8"/>
            </a:solidFill>
            <a:ln>
              <a:noFill/>
            </a:ln>
          </p:spPr>
          <p:txBody>
            <a:bodyPr lIns="121900" tIns="60933" rIns="121900" bIns="60933" anchor="ctr" anchorCtr="0">
              <a:noAutofit/>
            </a:bodyPr>
            <a:lstStyle/>
            <a:p>
              <a:pPr defTabSz="609585">
                <a:buClr>
                  <a:srgbClr val="000000"/>
                </a:buClr>
                <a:buSzPct val="25000"/>
              </a:pPr>
              <a:r>
                <a:rPr lang="en" sz="1867">
                  <a:solidFill>
                    <a:srgbClr val="000000"/>
                  </a:solidFill>
                  <a:latin typeface="Arial"/>
                  <a:ea typeface="Arial"/>
                  <a:cs typeface="Arial"/>
                  <a:sym typeface="Arial"/>
                </a:rPr>
                <a:t> </a:t>
              </a:r>
            </a:p>
          </p:txBody>
        </p:sp>
        <p:grpSp>
          <p:nvGrpSpPr>
            <p:cNvPr id="189" name="Shape 179"/>
            <p:cNvGrpSpPr/>
            <p:nvPr/>
          </p:nvGrpSpPr>
          <p:grpSpPr>
            <a:xfrm>
              <a:off x="6847703" y="928524"/>
              <a:ext cx="1637620" cy="798618"/>
              <a:chOff x="1163919" y="1239446"/>
              <a:chExt cx="1637620" cy="798618"/>
            </a:xfrm>
          </p:grpSpPr>
          <p:grpSp>
            <p:nvGrpSpPr>
              <p:cNvPr id="190" name="Shape 180"/>
              <p:cNvGrpSpPr/>
              <p:nvPr/>
            </p:nvGrpSpPr>
            <p:grpSpPr>
              <a:xfrm>
                <a:off x="1163919" y="1239446"/>
                <a:ext cx="1637620" cy="568476"/>
                <a:chOff x="5481921" y="2721113"/>
                <a:chExt cx="1637620" cy="568476"/>
              </a:xfrm>
            </p:grpSpPr>
            <p:sp>
              <p:nvSpPr>
                <p:cNvPr id="192" name="Shape 181"/>
                <p:cNvSpPr/>
                <p:nvPr/>
              </p:nvSpPr>
              <p:spPr>
                <a:xfrm>
                  <a:off x="5481921" y="2721113"/>
                  <a:ext cx="1613145" cy="272143"/>
                </a:xfrm>
                <a:prstGeom prst="roundRect">
                  <a:avLst>
                    <a:gd name="adj" fmla="val 17740"/>
                  </a:avLst>
                </a:prstGeom>
                <a:solidFill>
                  <a:srgbClr val="33928A"/>
                </a:solidFill>
                <a:ln>
                  <a:noFill/>
                </a:ln>
              </p:spPr>
              <p:txBody>
                <a:bodyPr lIns="121900" tIns="0" rIns="121900" bIns="0" anchor="ctr" anchorCtr="0">
                  <a:noAutofit/>
                </a:bodyPr>
                <a:lstStyle/>
                <a:p>
                  <a:pPr defTabSz="609585">
                    <a:buClr>
                      <a:srgbClr val="F2F2F2"/>
                    </a:buClr>
                    <a:buSzPct val="25000"/>
                  </a:pPr>
                  <a:r>
                    <a:rPr lang="en-US" sz="1333" dirty="0">
                      <a:solidFill>
                        <a:srgbClr val="F2F2F2"/>
                      </a:solidFill>
                      <a:latin typeface="Calibri"/>
                      <a:ea typeface="Calibri"/>
                      <a:cs typeface="Calibri"/>
                      <a:sym typeface="Calibri"/>
                    </a:rPr>
                    <a:t>Apps </a:t>
                  </a:r>
                  <a:r>
                    <a:rPr lang="en" sz="1333" dirty="0">
                      <a:solidFill>
                        <a:srgbClr val="F2F2F2"/>
                      </a:solidFill>
                      <a:latin typeface="Calibri"/>
                      <a:ea typeface="Calibri"/>
                      <a:cs typeface="Calibri"/>
                      <a:sym typeface="Calibri"/>
                    </a:rPr>
                    <a:t>Manager UI</a:t>
                  </a:r>
                </a:p>
              </p:txBody>
            </p:sp>
            <p:sp>
              <p:nvSpPr>
                <p:cNvPr id="193" name="Shape 182"/>
                <p:cNvSpPr/>
                <p:nvPr/>
              </p:nvSpPr>
              <p:spPr>
                <a:xfrm>
                  <a:off x="5490387" y="3017446"/>
                  <a:ext cx="1629154" cy="272143"/>
                </a:xfrm>
                <a:prstGeom prst="roundRect">
                  <a:avLst>
                    <a:gd name="adj" fmla="val 17740"/>
                  </a:avLst>
                </a:prstGeom>
                <a:solidFill>
                  <a:srgbClr val="33928A"/>
                </a:solidFill>
                <a:ln>
                  <a:noFill/>
                </a:ln>
              </p:spPr>
              <p:txBody>
                <a:bodyPr lIns="121900" tIns="0" rIns="121900" bIns="0" anchor="ctr" anchorCtr="0">
                  <a:noAutofit/>
                </a:bodyPr>
                <a:lstStyle/>
                <a:p>
                  <a:pPr defTabSz="609585">
                    <a:buClr>
                      <a:srgbClr val="F2F2F2"/>
                    </a:buClr>
                    <a:buSzPct val="25000"/>
                  </a:pPr>
                  <a:r>
                    <a:rPr lang="en-US" sz="1233" dirty="0">
                      <a:solidFill>
                        <a:srgbClr val="F2F2F2"/>
                      </a:solidFill>
                      <a:latin typeface="Calibri"/>
                      <a:ea typeface="Calibri"/>
                      <a:cs typeface="Calibri"/>
                      <a:sym typeface="Calibri"/>
                    </a:rPr>
                    <a:t>Service Marketplace</a:t>
                  </a:r>
                </a:p>
                <a:p>
                  <a:pPr defTabSz="609585">
                    <a:buClr>
                      <a:srgbClr val="F2F2F2"/>
                    </a:buClr>
                    <a:buSzPct val="25000"/>
                  </a:pPr>
                  <a:r>
                    <a:rPr lang="en-US" sz="1233" dirty="0">
                      <a:solidFill>
                        <a:srgbClr val="F2F2F2"/>
                      </a:solidFill>
                      <a:latin typeface="Calibri"/>
                      <a:ea typeface="Calibri"/>
                      <a:cs typeface="Calibri"/>
                      <a:sym typeface="Calibri"/>
                    </a:rPr>
                    <a:t>CF CLI + API</a:t>
                  </a:r>
                  <a:endParaRPr lang="en" sz="1233" dirty="0">
                    <a:solidFill>
                      <a:srgbClr val="F2F2F2"/>
                    </a:solidFill>
                    <a:latin typeface="Calibri"/>
                    <a:ea typeface="Calibri"/>
                    <a:cs typeface="Calibri"/>
                    <a:sym typeface="Calibri"/>
                  </a:endParaRPr>
                </a:p>
              </p:txBody>
            </p:sp>
            <p:sp>
              <p:nvSpPr>
                <p:cNvPr id="194"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121900" tIns="60933" rIns="121900" bIns="60933" anchor="ctr" anchorCtr="0">
                  <a:noAutofit/>
                </a:bodyPr>
                <a:lstStyle/>
                <a:p>
                  <a:pPr algn="ctr" defTabSz="609585">
                    <a:lnSpc>
                      <a:spcPct val="80000"/>
                    </a:lnSpc>
                    <a:buClr>
                      <a:srgbClr val="000000"/>
                    </a:buClr>
                  </a:pPr>
                  <a:endParaRPr sz="400">
                    <a:solidFill>
                      <a:srgbClr val="FFFFFF"/>
                    </a:solidFill>
                    <a:latin typeface="Arial"/>
                    <a:ea typeface="Arial"/>
                    <a:cs typeface="Arial"/>
                    <a:sym typeface="Arial"/>
                  </a:endParaRPr>
                </a:p>
              </p:txBody>
            </p:sp>
          </p:grpSp>
          <p:sp>
            <p:nvSpPr>
              <p:cNvPr id="191" name="Shape 184"/>
              <p:cNvSpPr txBox="1"/>
              <p:nvPr/>
            </p:nvSpPr>
            <p:spPr>
              <a:xfrm>
                <a:off x="1169700" y="1761066"/>
                <a:ext cx="1587544" cy="276998"/>
              </a:xfrm>
              <a:prstGeom prst="rect">
                <a:avLst/>
              </a:prstGeom>
              <a:noFill/>
              <a:ln>
                <a:noFill/>
              </a:ln>
            </p:spPr>
            <p:txBody>
              <a:bodyPr lIns="121900" tIns="60933" rIns="121900" bIns="60933" anchor="t" anchorCtr="0">
                <a:noAutofit/>
              </a:bodyPr>
              <a:lstStyle/>
              <a:p>
                <a:pPr algn="ctr" defTabSz="609585">
                  <a:buClr>
                    <a:srgbClr val="000000"/>
                  </a:buClr>
                  <a:buSzPct val="25000"/>
                </a:pPr>
                <a:r>
                  <a:rPr lang="en-US" sz="1233" dirty="0">
                    <a:solidFill>
                      <a:srgbClr val="000000"/>
                    </a:solidFill>
                    <a:latin typeface="Arial"/>
                    <a:ea typeface="Arial"/>
                    <a:cs typeface="Arial"/>
                    <a:sym typeface="Arial"/>
                  </a:rPr>
                  <a:t>Apps Manager (</a:t>
                </a:r>
                <a:r>
                  <a:rPr lang="en-US" sz="1233" dirty="0" err="1">
                    <a:solidFill>
                      <a:srgbClr val="000000"/>
                    </a:solidFill>
                    <a:latin typeface="Arial"/>
                    <a:ea typeface="Arial"/>
                    <a:cs typeface="Arial"/>
                    <a:sym typeface="Arial"/>
                  </a:rPr>
                  <a:t>Dev</a:t>
                </a:r>
                <a:r>
                  <a:rPr lang="en-US" sz="1233" dirty="0">
                    <a:solidFill>
                      <a:srgbClr val="000000"/>
                    </a:solidFill>
                    <a:latin typeface="Arial"/>
                    <a:ea typeface="Arial"/>
                    <a:cs typeface="Arial"/>
                    <a:sym typeface="Arial"/>
                  </a:rPr>
                  <a:t>)</a:t>
                </a:r>
                <a:endParaRPr lang="en" sz="1233" dirty="0">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611715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89002" y="326763"/>
            <a:ext cx="11213999" cy="614000"/>
          </a:xfrm>
          <a:prstGeom prst="rect">
            <a:avLst/>
          </a:prstGeom>
        </p:spPr>
        <p:txBody>
          <a:bodyPr lIns="121900" tIns="121900" rIns="121900" bIns="121900" anchor="t" anchorCtr="0">
            <a:noAutofit/>
          </a:bodyPr>
          <a:lstStyle/>
          <a:p>
            <a:r>
              <a:rPr lang="en-US" sz="4800" b="1" dirty="0">
                <a:solidFill>
                  <a:srgbClr val="00AE9E"/>
                </a:solidFill>
              </a:rPr>
              <a:t>Cloud Ready Poll </a:t>
            </a:r>
            <a:endParaRPr lang="en" sz="4800" b="1" baseline="30000" dirty="0">
              <a:solidFill>
                <a:srgbClr val="00AE9E"/>
              </a:solidFill>
            </a:endParaRPr>
          </a:p>
        </p:txBody>
      </p:sp>
      <p:sp>
        <p:nvSpPr>
          <p:cNvPr id="3" name="Rectangle 2"/>
          <p:cNvSpPr/>
          <p:nvPr/>
        </p:nvSpPr>
        <p:spPr>
          <a:xfrm>
            <a:off x="489002" y="1621064"/>
            <a:ext cx="11491316" cy="4688912"/>
          </a:xfrm>
          <a:prstGeom prst="rect">
            <a:avLst/>
          </a:prstGeom>
        </p:spPr>
        <p:txBody>
          <a:bodyPr wrap="square">
            <a:spAutoFit/>
          </a:bodyPr>
          <a:lstStyle/>
          <a:p>
            <a:pPr marL="609585" indent="-609585" defTabSz="609585">
              <a:buFont typeface="Arial"/>
              <a:buChar char="•"/>
            </a:pPr>
            <a:r>
              <a:rPr lang="en-US" sz="4267" dirty="0">
                <a:solidFill>
                  <a:srgbClr val="FFFFFF"/>
                </a:solidFill>
                <a:latin typeface="Arial"/>
              </a:rPr>
              <a:t>App upgrades require planned outage?</a:t>
            </a:r>
          </a:p>
          <a:p>
            <a:pPr marL="609585" indent="-609585" defTabSz="609585">
              <a:buFont typeface="Arial"/>
              <a:buChar char="•"/>
            </a:pPr>
            <a:endParaRPr lang="en-US" sz="4267" dirty="0">
              <a:solidFill>
                <a:srgbClr val="FFFFFF"/>
              </a:solidFill>
              <a:latin typeface="Arial"/>
            </a:endParaRPr>
          </a:p>
          <a:p>
            <a:pPr marL="609585" indent="-609585" defTabSz="609585">
              <a:buFont typeface="Arial"/>
              <a:buChar char="•"/>
            </a:pPr>
            <a:r>
              <a:rPr lang="en-US" sz="4267" dirty="0">
                <a:solidFill>
                  <a:srgbClr val="FFFFFF"/>
                </a:solidFill>
                <a:latin typeface="Arial"/>
              </a:rPr>
              <a:t>Apps are hard to scale up or scale down?</a:t>
            </a:r>
          </a:p>
          <a:p>
            <a:pPr defTabSz="609585"/>
            <a:endParaRPr lang="en-US" sz="4267" dirty="0">
              <a:solidFill>
                <a:srgbClr val="FFFFFF"/>
              </a:solidFill>
              <a:latin typeface="Arial"/>
            </a:endParaRPr>
          </a:p>
          <a:p>
            <a:pPr marL="609585" indent="-609585" defTabSz="609585">
              <a:buFont typeface="Arial"/>
              <a:buChar char="•"/>
            </a:pPr>
            <a:r>
              <a:rPr lang="en-US" sz="4267" dirty="0">
                <a:solidFill>
                  <a:srgbClr val="FFFFFF"/>
                </a:solidFill>
                <a:latin typeface="Arial"/>
              </a:rPr>
              <a:t>App downtime when pulling cables at random in the datacenter?</a:t>
            </a:r>
          </a:p>
          <a:p>
            <a:pPr defTabSz="609585"/>
            <a:endParaRPr lang="en-US" sz="4267" dirty="0">
              <a:solidFill>
                <a:srgbClr val="FFFFFF"/>
              </a:solidFill>
              <a:latin typeface="Arial"/>
            </a:endParaRPr>
          </a:p>
        </p:txBody>
      </p:sp>
      <p:sp>
        <p:nvSpPr>
          <p:cNvPr id="4" name="Slide Number Placeholder 1"/>
          <p:cNvSpPr txBox="1">
            <a:spLocks/>
          </p:cNvSpPr>
          <p:nvPr/>
        </p:nvSpPr>
        <p:spPr>
          <a:xfrm>
            <a:off x="64329" y="6451164"/>
            <a:ext cx="49778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fld id="{ADA07C09-8A41-3B46-A636-3955072BBB4F}" type="slidenum">
              <a:rPr lang="en-US" sz="1200">
                <a:solidFill>
                  <a:srgbClr val="FFFFFF">
                    <a:lumMod val="65000"/>
                  </a:srgbClr>
                </a:solidFill>
                <a:latin typeface="Arial"/>
              </a:rPr>
              <a:pPr defTabSz="609585"/>
              <a:t>13</a:t>
            </a:fld>
            <a:endParaRPr lang="en-US" sz="1400" dirty="0">
              <a:solidFill>
                <a:srgbClr val="FFFFFF">
                  <a:lumMod val="65000"/>
                </a:srgbClr>
              </a:solidFill>
              <a:latin typeface="Arial"/>
            </a:endParaRPr>
          </a:p>
        </p:txBody>
      </p:sp>
    </p:spTree>
    <p:extLst>
      <p:ext uri="{BB962C8B-B14F-4D97-AF65-F5344CB8AC3E}">
        <p14:creationId xmlns:p14="http://schemas.microsoft.com/office/powerpoint/2010/main" val="2087946241"/>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89002" y="326763"/>
            <a:ext cx="11213999" cy="614000"/>
          </a:xfrm>
          <a:prstGeom prst="rect">
            <a:avLst/>
          </a:prstGeom>
        </p:spPr>
        <p:txBody>
          <a:bodyPr lIns="121900" tIns="121900" rIns="121900" bIns="121900" anchor="t" anchorCtr="0">
            <a:noAutofit/>
          </a:bodyPr>
          <a:lstStyle/>
          <a:p>
            <a:r>
              <a:rPr lang="en-US" sz="4800" b="1" dirty="0">
                <a:solidFill>
                  <a:srgbClr val="00AE9E"/>
                </a:solidFill>
              </a:rPr>
              <a:t>It Takes a </a:t>
            </a:r>
            <a:r>
              <a:rPr lang="en-US" sz="4800" b="1" dirty="0">
                <a:solidFill>
                  <a:srgbClr val="FFFFFF"/>
                </a:solidFill>
              </a:rPr>
              <a:t>Platform</a:t>
            </a:r>
            <a:endParaRPr lang="en" sz="4800" b="1" baseline="30000" dirty="0">
              <a:solidFill>
                <a:srgbClr val="FFFFFF"/>
              </a:solidFill>
            </a:endParaRPr>
          </a:p>
        </p:txBody>
      </p:sp>
      <p:sp>
        <p:nvSpPr>
          <p:cNvPr id="3" name="Rectangle 2"/>
          <p:cNvSpPr/>
          <p:nvPr/>
        </p:nvSpPr>
        <p:spPr>
          <a:xfrm>
            <a:off x="1370967" y="2182591"/>
            <a:ext cx="9450068" cy="3046988"/>
          </a:xfrm>
          <a:prstGeom prst="rect">
            <a:avLst/>
          </a:prstGeom>
        </p:spPr>
        <p:txBody>
          <a:bodyPr wrap="square">
            <a:spAutoFit/>
          </a:bodyPr>
          <a:lstStyle/>
          <a:p>
            <a:pPr algn="ctr" defTabSz="609585"/>
            <a:r>
              <a:rPr lang="en-US" sz="4800" dirty="0">
                <a:solidFill>
                  <a:srgbClr val="FFFFFF">
                    <a:lumMod val="85000"/>
                  </a:srgbClr>
                </a:solidFill>
                <a:latin typeface="Arial"/>
              </a:rPr>
              <a:t>An end-to-end </a:t>
            </a:r>
            <a:r>
              <a:rPr lang="en-US" sz="4800" i="1" dirty="0">
                <a:solidFill>
                  <a:srgbClr val="FFC85F"/>
                </a:solidFill>
                <a:latin typeface="Arial"/>
              </a:rPr>
              <a:t>structured platform </a:t>
            </a:r>
            <a:r>
              <a:rPr lang="en-US" sz="4800" dirty="0">
                <a:solidFill>
                  <a:srgbClr val="FFFFFF">
                    <a:lumMod val="85000"/>
                  </a:srgbClr>
                </a:solidFill>
                <a:latin typeface="Arial"/>
              </a:rPr>
              <a:t>makes resilient distributed App </a:t>
            </a:r>
          </a:p>
          <a:p>
            <a:pPr algn="ctr" defTabSz="609585"/>
            <a:r>
              <a:rPr lang="en-US" sz="4800" dirty="0">
                <a:solidFill>
                  <a:srgbClr val="FFFFFF">
                    <a:lumMod val="85000"/>
                  </a:srgbClr>
                </a:solidFill>
                <a:latin typeface="Arial"/>
              </a:rPr>
              <a:t>best practices, a </a:t>
            </a:r>
            <a:r>
              <a:rPr lang="en-US" sz="4800" dirty="0">
                <a:solidFill>
                  <a:srgbClr val="FFC85F"/>
                </a:solidFill>
                <a:latin typeface="Arial"/>
              </a:rPr>
              <a:t>turn-key</a:t>
            </a:r>
            <a:r>
              <a:rPr lang="en-US" sz="4800" dirty="0">
                <a:solidFill>
                  <a:srgbClr val="FFFFFF"/>
                </a:solidFill>
                <a:latin typeface="Arial"/>
              </a:rPr>
              <a:t>,</a:t>
            </a:r>
            <a:r>
              <a:rPr lang="en-US" sz="4800" dirty="0">
                <a:solidFill>
                  <a:srgbClr val="FFC85F"/>
                </a:solidFill>
                <a:latin typeface="Arial"/>
              </a:rPr>
              <a:t> </a:t>
            </a:r>
          </a:p>
          <a:p>
            <a:pPr algn="ctr" defTabSz="609585"/>
            <a:r>
              <a:rPr lang="en-US" sz="4800" i="1" dirty="0">
                <a:solidFill>
                  <a:srgbClr val="FFC85F"/>
                </a:solidFill>
                <a:latin typeface="Arial"/>
              </a:rPr>
              <a:t>first practice</a:t>
            </a:r>
          </a:p>
        </p:txBody>
      </p:sp>
      <p:sp>
        <p:nvSpPr>
          <p:cNvPr id="4" name="Slide Number Placeholder 1"/>
          <p:cNvSpPr txBox="1">
            <a:spLocks/>
          </p:cNvSpPr>
          <p:nvPr/>
        </p:nvSpPr>
        <p:spPr>
          <a:xfrm>
            <a:off x="64329" y="6451164"/>
            <a:ext cx="49778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fld id="{ADA07C09-8A41-3B46-A636-3955072BBB4F}" type="slidenum">
              <a:rPr lang="en-US" sz="1200">
                <a:solidFill>
                  <a:srgbClr val="FFFFFF">
                    <a:lumMod val="65000"/>
                  </a:srgbClr>
                </a:solidFill>
                <a:latin typeface="Arial"/>
              </a:rPr>
              <a:pPr defTabSz="609585"/>
              <a:t>14</a:t>
            </a:fld>
            <a:endParaRPr lang="en-US" sz="1400" dirty="0">
              <a:solidFill>
                <a:srgbClr val="FFFFFF">
                  <a:lumMod val="65000"/>
                </a:srgbClr>
              </a:solidFill>
              <a:latin typeface="Arial"/>
            </a:endParaRPr>
          </a:p>
        </p:txBody>
      </p:sp>
    </p:spTree>
    <p:extLst>
      <p:ext uri="{BB962C8B-B14F-4D97-AF65-F5344CB8AC3E}">
        <p14:creationId xmlns:p14="http://schemas.microsoft.com/office/powerpoint/2010/main" val="2280291774"/>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93933" y="2029011"/>
            <a:ext cx="10985424" cy="3725460"/>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867" kern="0" dirty="0">
              <a:solidFill>
                <a:srgbClr val="FFFFFF"/>
              </a:solidFill>
              <a:latin typeface="Arial"/>
              <a:sym typeface="Arial"/>
              <a:rtl val="0"/>
            </a:endParaRPr>
          </a:p>
        </p:txBody>
      </p:sp>
      <p:sp>
        <p:nvSpPr>
          <p:cNvPr id="2" name="Title 1"/>
          <p:cNvSpPr>
            <a:spLocks noGrp="1"/>
          </p:cNvSpPr>
          <p:nvPr>
            <p:ph type="title"/>
          </p:nvPr>
        </p:nvSpPr>
        <p:spPr/>
        <p:txBody>
          <a:bodyPr/>
          <a:lstStyle/>
          <a:p>
            <a:r>
              <a:rPr lang="en-US" sz="3733" dirty="0">
                <a:solidFill>
                  <a:srgbClr val="2C95DD"/>
                </a:solidFill>
              </a:rPr>
              <a:t>Cloud Native Application Platforms</a:t>
            </a:r>
            <a:endParaRPr lang="en-US" sz="3733" dirty="0">
              <a:solidFill>
                <a:srgbClr val="F27C3A"/>
              </a:solidFill>
            </a:endParaRPr>
          </a:p>
        </p:txBody>
      </p:sp>
      <p:grpSp>
        <p:nvGrpSpPr>
          <p:cNvPr id="6" name="Group 5"/>
          <p:cNvGrpSpPr>
            <a:grpSpLocks noChangeAspect="1"/>
          </p:cNvGrpSpPr>
          <p:nvPr/>
        </p:nvGrpSpPr>
        <p:grpSpPr>
          <a:xfrm>
            <a:off x="611665" y="1788535"/>
            <a:ext cx="3150891" cy="3742140"/>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r>
                <a:rPr lang="en-US" sz="2400" b="1" dirty="0">
                  <a:solidFill>
                    <a:srgbClr val="AFFAFA">
                      <a:lumMod val="10000"/>
                    </a:srgbClr>
                  </a:solidFill>
                  <a:latin typeface="Arial"/>
                  <a:ea typeface="Calibri"/>
                  <a:cs typeface="Calibri"/>
                  <a:sym typeface="Arial"/>
                  <a:rtl val="0"/>
                </a:rPr>
                <a:t>   </a:t>
              </a:r>
              <a:r>
                <a:rPr lang="en-US" sz="2133" b="1" dirty="0">
                  <a:solidFill>
                    <a:srgbClr val="AFFAFA">
                      <a:lumMod val="10000"/>
                    </a:srgbClr>
                  </a:solidFill>
                  <a:latin typeface="Arial"/>
                  <a:ea typeface="Calibri"/>
                  <a:cs typeface="Calibri"/>
                  <a:sym typeface="Arial"/>
                  <a:rtl val="0"/>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lnSpc>
                    <a:spcPct val="80000"/>
                  </a:lnSpc>
                  <a:defRPr/>
                </a:pPr>
                <a:r>
                  <a:rPr lang="en-US" sz="1600" dirty="0">
                    <a:solidFill>
                      <a:srgbClr val="FFFFFF"/>
                    </a:solidFill>
                    <a:latin typeface="Arial"/>
                    <a:ea typeface="Calibri"/>
                    <a:cs typeface="Calibri"/>
                    <a:sym typeface="Arial"/>
                    <a:rtl val="0"/>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endParaRPr lang="en-US" sz="2400" dirty="0">
                <a:solidFill>
                  <a:srgbClr val="000000"/>
                </a:solidFill>
                <a:latin typeface="Calibri"/>
                <a:ea typeface="Calibri"/>
                <a:cs typeface="Calibri"/>
                <a:sym typeface="Arial"/>
                <a:rtl val="0"/>
              </a:endParaRPr>
            </a:p>
          </p:txBody>
        </p:sp>
        <p:sp>
          <p:nvSpPr>
            <p:cNvPr id="10" name="TextBox 52"/>
            <p:cNvSpPr txBox="1"/>
            <p:nvPr/>
          </p:nvSpPr>
          <p:spPr>
            <a:xfrm>
              <a:off x="678262" y="4253503"/>
              <a:ext cx="337135" cy="135855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1867" dirty="0">
                  <a:solidFill>
                    <a:srgbClr val="FFFFFF"/>
                  </a:solidFill>
                  <a:latin typeface="Arial"/>
                  <a:ea typeface="Calibri"/>
                  <a:cs typeface="Calibri"/>
                  <a:sym typeface="Arial"/>
                  <a:rtl val="0"/>
                </a:rPr>
                <a:t>You Manage</a:t>
              </a:r>
            </a:p>
          </p:txBody>
        </p:sp>
      </p:grpSp>
      <p:grpSp>
        <p:nvGrpSpPr>
          <p:cNvPr id="20" name="Group 19"/>
          <p:cNvGrpSpPr/>
          <p:nvPr/>
        </p:nvGrpSpPr>
        <p:grpSpPr>
          <a:xfrm>
            <a:off x="3891910" y="1788542"/>
            <a:ext cx="3426660" cy="3773751"/>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algn="ctr" defTabSz="1219170">
                <a:lnSpc>
                  <a:spcPct val="80000"/>
                </a:lnSpc>
                <a:defRPr/>
              </a:pPr>
              <a:r>
                <a:rPr lang="en-US" sz="1600" kern="0" dirty="0">
                  <a:solidFill>
                    <a:prstClr val="white"/>
                  </a:solidFill>
                  <a:effectLst>
                    <a:outerShdw blurRad="38100" dist="38100" dir="2700000" algn="tl">
                      <a:srgbClr val="000000">
                        <a:alpha val="43137"/>
                      </a:srgbClr>
                    </a:outerShdw>
                  </a:effectLst>
                  <a:latin typeface="Arial"/>
                  <a:ea typeface="Calibri"/>
                  <a:cs typeface="Calibri"/>
                  <a:sym typeface="Arial"/>
                  <a:rtl val="0"/>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r>
                  <a:rPr lang="en-US" sz="2400" b="1" dirty="0">
                    <a:solidFill>
                      <a:srgbClr val="AFFAFA">
                        <a:lumMod val="10000"/>
                      </a:srgbClr>
                    </a:solidFill>
                    <a:latin typeface="Arial"/>
                    <a:ea typeface="Calibri"/>
                    <a:cs typeface="Calibri"/>
                    <a:sym typeface="Arial"/>
                    <a:rtl val="0"/>
                  </a:rPr>
                  <a:t>   </a:t>
                </a:r>
                <a:r>
                  <a:rPr lang="en-US" sz="2133" b="1" dirty="0">
                    <a:solidFill>
                      <a:srgbClr val="AFFAFA">
                        <a:lumMod val="10000"/>
                      </a:srgbClr>
                    </a:solidFill>
                    <a:latin typeface="Arial"/>
                    <a:ea typeface="Calibri"/>
                    <a:cs typeface="Calibri"/>
                    <a:sym typeface="Arial"/>
                    <a:rtl val="0"/>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lnSpc>
                      <a:spcPct val="80000"/>
                    </a:lnSpc>
                    <a:defRPr/>
                  </a:pPr>
                  <a:r>
                    <a:rPr lang="en-US" sz="1600" dirty="0">
                      <a:solidFill>
                        <a:srgbClr val="FFFFFF"/>
                      </a:solidFill>
                      <a:latin typeface="Arial"/>
                      <a:ea typeface="Calibri"/>
                      <a:cs typeface="Calibri"/>
                      <a:sym typeface="Arial"/>
                      <a:rtl val="0"/>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endParaRPr lang="en-US" sz="2400" dirty="0">
                  <a:solidFill>
                    <a:srgbClr val="000000"/>
                  </a:solidFill>
                  <a:latin typeface="Calibri"/>
                  <a:ea typeface="Calibri"/>
                  <a:cs typeface="Calibri"/>
                  <a:sym typeface="Arial"/>
                  <a:rtl val="0"/>
                </a:endParaRPr>
              </a:p>
            </p:txBody>
          </p:sp>
          <p:sp>
            <p:nvSpPr>
              <p:cNvPr id="28" name="TextBox 52"/>
              <p:cNvSpPr txBox="1"/>
              <p:nvPr/>
            </p:nvSpPr>
            <p:spPr>
              <a:xfrm>
                <a:off x="686468" y="3514744"/>
                <a:ext cx="337135" cy="13585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1867" dirty="0">
                    <a:solidFill>
                      <a:srgbClr val="FFFFFF"/>
                    </a:solidFill>
                    <a:latin typeface="Arial"/>
                    <a:ea typeface="Calibri"/>
                    <a:cs typeface="Calibri"/>
                    <a:sym typeface="Arial"/>
                    <a:rtl val="0"/>
                  </a:rPr>
                  <a:t>You Manage</a:t>
                </a: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219170">
                <a:defRPr/>
              </a:pPr>
              <a:endParaRPr lang="en-US" sz="2400" kern="0" dirty="0">
                <a:solidFill>
                  <a:srgbClr val="000000"/>
                </a:solidFill>
                <a:latin typeface="Arial"/>
                <a:ea typeface="Calibri"/>
                <a:cs typeface="Calibri"/>
                <a:sym typeface="Arial"/>
                <a:rtl val="0"/>
              </a:endParaRPr>
            </a:p>
          </p:txBody>
        </p:sp>
        <p:sp>
          <p:nvSpPr>
            <p:cNvPr id="24" name="TextBox 56"/>
            <p:cNvSpPr txBox="1"/>
            <p:nvPr/>
          </p:nvSpPr>
          <p:spPr>
            <a:xfrm flipH="1">
              <a:off x="4370408" y="4933864"/>
              <a:ext cx="353992" cy="584453"/>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1219170">
                <a:defRPr/>
              </a:pPr>
              <a:r>
                <a:rPr lang="en-US" sz="1867" b="1" kern="0" dirty="0">
                  <a:solidFill>
                    <a:srgbClr val="FFFFFF"/>
                  </a:solidFill>
                  <a:latin typeface="Arial"/>
                  <a:ea typeface="Calibri"/>
                  <a:cs typeface="Calibri"/>
                  <a:sym typeface="Arial"/>
                  <a:rtl val="0"/>
                </a:rPr>
                <a:t>IaaS</a:t>
              </a:r>
            </a:p>
          </p:txBody>
        </p:sp>
      </p:grpSp>
      <p:sp>
        <p:nvSpPr>
          <p:cNvPr id="38" name="Rounded Rectangle 37"/>
          <p:cNvSpPr/>
          <p:nvPr/>
        </p:nvSpPr>
        <p:spPr>
          <a:xfrm>
            <a:off x="8150107" y="3856385"/>
            <a:ext cx="2031795" cy="27432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O/S</a:t>
            </a:r>
          </a:p>
        </p:txBody>
      </p:sp>
      <p:grpSp>
        <p:nvGrpSpPr>
          <p:cNvPr id="39" name="Group 38"/>
          <p:cNvGrpSpPr>
            <a:grpSpLocks noChangeAspect="1"/>
          </p:cNvGrpSpPr>
          <p:nvPr/>
        </p:nvGrpSpPr>
        <p:grpSpPr>
          <a:xfrm>
            <a:off x="7473468" y="1788536"/>
            <a:ext cx="3136955" cy="3742141"/>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r>
                <a:rPr lang="en-US" sz="2400" b="1" dirty="0">
                  <a:solidFill>
                    <a:srgbClr val="AFFAFA">
                      <a:lumMod val="10000"/>
                    </a:srgbClr>
                  </a:solidFill>
                  <a:latin typeface="Arial"/>
                  <a:ea typeface="Calibri"/>
                  <a:cs typeface="Calibri"/>
                  <a:sym typeface="Arial"/>
                  <a:rtl val="0"/>
                </a:rPr>
                <a:t>   </a:t>
              </a:r>
              <a:r>
                <a:rPr lang="en-US" sz="2133" b="1" dirty="0">
                  <a:solidFill>
                    <a:srgbClr val="AFFAFA">
                      <a:lumMod val="10000"/>
                    </a:srgbClr>
                  </a:solidFill>
                  <a:latin typeface="Arial"/>
                  <a:ea typeface="Calibri"/>
                  <a:cs typeface="Calibri"/>
                  <a:sym typeface="Arial"/>
                  <a:rtl val="0"/>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FFFFFF"/>
                    </a:solidFill>
                    <a:latin typeface="Arial"/>
                    <a:ea typeface="Calibri"/>
                    <a:cs typeface="Calibri"/>
                    <a:sym typeface="Arial"/>
                    <a:rtl val="0"/>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lnSpc>
                    <a:spcPct val="80000"/>
                  </a:lnSpc>
                  <a:defRPr/>
                </a:pPr>
                <a:r>
                  <a:rPr lang="en-US" sz="1600" dirty="0">
                    <a:solidFill>
                      <a:srgbClr val="FFFFFF"/>
                    </a:solidFill>
                    <a:latin typeface="Arial"/>
                    <a:ea typeface="Calibri"/>
                    <a:cs typeface="Calibri"/>
                    <a:sym typeface="Arial"/>
                    <a:rtl val="0"/>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1219170">
                  <a:lnSpc>
                    <a:spcPct val="80000"/>
                  </a:lnSpc>
                  <a:defRPr/>
                </a:pPr>
                <a:r>
                  <a:rPr lang="en-US" sz="1600" kern="0" dirty="0">
                    <a:solidFill>
                      <a:srgbClr val="4D4D4D"/>
                    </a:solidFill>
                    <a:latin typeface="Arial"/>
                    <a:ea typeface="Calibri"/>
                    <a:cs typeface="Calibri"/>
                    <a:sym typeface="Arial"/>
                    <a:rtl val="0"/>
                  </a:rPr>
                  <a:t>Runtime</a:t>
                </a:r>
              </a:p>
            </p:txBody>
          </p:sp>
        </p:grpSp>
      </p:grpSp>
      <p:sp>
        <p:nvSpPr>
          <p:cNvPr id="41" name="TextBox 56"/>
          <p:cNvSpPr txBox="1"/>
          <p:nvPr/>
        </p:nvSpPr>
        <p:spPr>
          <a:xfrm rot="16200000" flipH="1">
            <a:off x="10441307" y="3650009"/>
            <a:ext cx="1333955" cy="1491915"/>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1219170">
              <a:defRPr/>
            </a:pPr>
            <a:r>
              <a:rPr lang="en-US" sz="1867" b="1" kern="0" dirty="0">
                <a:solidFill>
                  <a:srgbClr val="FFFFFF"/>
                </a:solidFill>
                <a:latin typeface="Arial"/>
                <a:ea typeface="Calibri"/>
                <a:cs typeface="Calibri"/>
                <a:sym typeface="Arial"/>
                <a:rtl val="0"/>
              </a:rPr>
              <a:t>Pivotal CF </a:t>
            </a:r>
          </a:p>
          <a:p>
            <a:pPr algn="ctr" defTabSz="1219170">
              <a:defRPr/>
            </a:pPr>
            <a:r>
              <a:rPr lang="en-US" sz="1867" b="1" kern="0" dirty="0">
                <a:solidFill>
                  <a:srgbClr val="FFFFFF"/>
                </a:solidFill>
                <a:latin typeface="Arial"/>
                <a:ea typeface="Calibri"/>
                <a:cs typeface="Calibri"/>
                <a:sym typeface="Arial"/>
                <a:rtl val="0"/>
              </a:rPr>
              <a:t>+ </a:t>
            </a:r>
          </a:p>
          <a:p>
            <a:pPr algn="ctr" defTabSz="1219170">
              <a:defRPr/>
            </a:pPr>
            <a:r>
              <a:rPr lang="en-US" sz="1867" b="1" kern="0" dirty="0">
                <a:solidFill>
                  <a:srgbClr val="FFFFFF"/>
                </a:solidFill>
                <a:latin typeface="Arial"/>
                <a:ea typeface="Calibri"/>
                <a:cs typeface="Calibri"/>
                <a:sym typeface="Arial"/>
                <a:rtl val="0"/>
              </a:rPr>
              <a:t>Choice of IaaS</a:t>
            </a:r>
          </a:p>
        </p:txBody>
      </p:sp>
      <p:cxnSp>
        <p:nvCxnSpPr>
          <p:cNvPr id="53" name="Straight Arrow Connector 52"/>
          <p:cNvCxnSpPr/>
          <p:nvPr/>
        </p:nvCxnSpPr>
        <p:spPr bwMode="gray">
          <a:xfrm flipV="1">
            <a:off x="9935592" y="1633558"/>
            <a:ext cx="1565792" cy="612447"/>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10212876" y="3173615"/>
            <a:ext cx="360917" cy="2346652"/>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algn="ctr" defTabSz="1219170">
              <a:defRPr/>
            </a:pPr>
            <a:endParaRPr lang="en-US" sz="2400" kern="0" dirty="0">
              <a:solidFill>
                <a:srgbClr val="000000"/>
              </a:solidFill>
              <a:latin typeface="Arial"/>
              <a:ea typeface="Calibri"/>
              <a:cs typeface="Calibri"/>
              <a:sym typeface="Arial"/>
              <a:rtl val="0"/>
            </a:endParaRPr>
          </a:p>
        </p:txBody>
      </p:sp>
      <p:sp>
        <p:nvSpPr>
          <p:cNvPr id="60" name="TextBox 59"/>
          <p:cNvSpPr txBox="1"/>
          <p:nvPr/>
        </p:nvSpPr>
        <p:spPr bwMode="gray">
          <a:xfrm>
            <a:off x="9277303" y="1114044"/>
            <a:ext cx="2681115" cy="626351"/>
          </a:xfrm>
          <a:prstGeom prst="rect">
            <a:avLst/>
          </a:prstGeom>
          <a:noFill/>
        </p:spPr>
        <p:txBody>
          <a:bodyPr wrap="square" lIns="51207" tIns="25603" rIns="51207" bIns="25603" rtlCol="0">
            <a:spAutoFit/>
          </a:bodyPr>
          <a:lstStyle/>
          <a:p>
            <a:pPr algn="ctr" defTabSz="512051">
              <a:defRPr/>
            </a:pPr>
            <a:r>
              <a:rPr lang="en-US" sz="1867" b="1" kern="0" dirty="0">
                <a:solidFill>
                  <a:srgbClr val="FFFFFF"/>
                </a:solidFill>
                <a:latin typeface="Calibri"/>
                <a:cs typeface="Calibri"/>
                <a:sym typeface="Arial"/>
                <a:rtl val="0"/>
              </a:rPr>
              <a:t>Business Value, Agility &amp; Cost Savings</a:t>
            </a:r>
          </a:p>
        </p:txBody>
      </p:sp>
      <p:sp>
        <p:nvSpPr>
          <p:cNvPr id="63" name="Left Brace 62"/>
          <p:cNvSpPr/>
          <p:nvPr/>
        </p:nvSpPr>
        <p:spPr>
          <a:xfrm>
            <a:off x="7670220" y="2478467"/>
            <a:ext cx="423461" cy="718109"/>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endParaRPr lang="en-US" sz="2400" dirty="0">
              <a:solidFill>
                <a:srgbClr val="000000"/>
              </a:solidFill>
              <a:latin typeface="Calibri"/>
              <a:ea typeface="Calibri"/>
              <a:cs typeface="Calibri"/>
              <a:sym typeface="Arial"/>
              <a:rtl val="0"/>
            </a:endParaRPr>
          </a:p>
        </p:txBody>
      </p:sp>
      <p:sp>
        <p:nvSpPr>
          <p:cNvPr id="64" name="TextBox 52"/>
          <p:cNvSpPr txBox="1"/>
          <p:nvPr/>
        </p:nvSpPr>
        <p:spPr>
          <a:xfrm>
            <a:off x="7007106" y="2247099"/>
            <a:ext cx="759310" cy="1076075"/>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1867" dirty="0">
                <a:solidFill>
                  <a:srgbClr val="FFFFFF"/>
                </a:solidFill>
                <a:latin typeface="Arial"/>
                <a:ea typeface="Calibri"/>
                <a:cs typeface="Calibri"/>
                <a:sym typeface="Arial"/>
                <a:rtl val="0"/>
              </a:rPr>
              <a:t>You Manage</a:t>
            </a:r>
          </a:p>
        </p:txBody>
      </p:sp>
    </p:spTree>
    <p:extLst>
      <p:ext uri="{BB962C8B-B14F-4D97-AF65-F5344CB8AC3E}">
        <p14:creationId xmlns:p14="http://schemas.microsoft.com/office/powerpoint/2010/main" val="1737172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7679" y="205159"/>
            <a:ext cx="11406444" cy="722800"/>
          </a:xfrm>
        </p:spPr>
        <p:txBody>
          <a:bodyPr/>
          <a:lstStyle/>
          <a:p>
            <a:pPr algn="l"/>
            <a:r>
              <a:rPr lang="en-US" sz="4267" b="0" dirty="0">
                <a:solidFill>
                  <a:srgbClr val="00AE9E"/>
                </a:solidFill>
                <a:latin typeface="Arial"/>
                <a:cs typeface="Arial"/>
              </a:rPr>
              <a:t>Helping You Modernize Efficiently at Scale</a:t>
            </a:r>
          </a:p>
        </p:txBody>
      </p:sp>
      <p:grpSp>
        <p:nvGrpSpPr>
          <p:cNvPr id="105" name="Group 104"/>
          <p:cNvGrpSpPr/>
          <p:nvPr/>
        </p:nvGrpSpPr>
        <p:grpSpPr>
          <a:xfrm>
            <a:off x="321289" y="842381"/>
            <a:ext cx="9636471" cy="5324404"/>
            <a:chOff x="240966" y="837017"/>
            <a:chExt cx="7613549" cy="3993303"/>
          </a:xfrm>
        </p:grpSpPr>
        <p:pic>
          <p:nvPicPr>
            <p:cNvPr id="106" name="Picture 105"/>
            <p:cNvPicPr>
              <a:picLocks noChangeAspect="1"/>
            </p:cNvPicPr>
            <p:nvPr/>
          </p:nvPicPr>
          <p:blipFill>
            <a:blip r:embed="rId3"/>
            <a:stretch>
              <a:fillRect/>
            </a:stretch>
          </p:blipFill>
          <p:spPr>
            <a:xfrm>
              <a:off x="1265420" y="1149055"/>
              <a:ext cx="3187700" cy="2037880"/>
            </a:xfrm>
            <a:prstGeom prst="rect">
              <a:avLst/>
            </a:prstGeom>
          </p:spPr>
        </p:pic>
        <p:sp>
          <p:nvSpPr>
            <p:cNvPr id="109" name="TextBox 108"/>
            <p:cNvSpPr txBox="1"/>
            <p:nvPr/>
          </p:nvSpPr>
          <p:spPr>
            <a:xfrm>
              <a:off x="1400306" y="2578854"/>
              <a:ext cx="1083106" cy="438581"/>
            </a:xfrm>
            <a:prstGeom prst="rect">
              <a:avLst/>
            </a:prstGeom>
            <a:noFill/>
          </p:spPr>
          <p:txBody>
            <a:bodyPr wrap="none" rtlCol="0">
              <a:spAutoFit/>
            </a:bodyPr>
            <a:lstStyle/>
            <a:p>
              <a:pPr defTabSz="609585"/>
              <a:r>
                <a:rPr lang="en-US" sz="1600" b="1" dirty="0">
                  <a:solidFill>
                    <a:srgbClr val="008774"/>
                  </a:solidFill>
                  <a:latin typeface="Arial"/>
                </a:rPr>
                <a:t>Services</a:t>
              </a:r>
            </a:p>
            <a:p>
              <a:pPr defTabSz="609585"/>
              <a:r>
                <a:rPr lang="en-US" sz="1600" b="1" dirty="0">
                  <a:solidFill>
                    <a:srgbClr val="008774"/>
                  </a:solidFill>
                  <a:latin typeface="Arial"/>
                </a:rPr>
                <a:t>Marketplace</a:t>
              </a:r>
            </a:p>
          </p:txBody>
        </p:sp>
        <p:sp>
          <p:nvSpPr>
            <p:cNvPr id="116" name="Oval 115"/>
            <p:cNvSpPr>
              <a:spLocks noChangeAspect="1"/>
            </p:cNvSpPr>
            <p:nvPr/>
          </p:nvSpPr>
          <p:spPr>
            <a:xfrm>
              <a:off x="2481824" y="2598586"/>
              <a:ext cx="425786" cy="394930"/>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609585"/>
              <a:r>
                <a:rPr lang="en-US" sz="933" b="1" dirty="0">
                  <a:solidFill>
                    <a:srgbClr val="008774"/>
                  </a:solidFill>
                  <a:latin typeface="Arial"/>
                </a:rPr>
                <a:t>Native</a:t>
              </a:r>
            </a:p>
          </p:txBody>
        </p:sp>
        <p:sp>
          <p:nvSpPr>
            <p:cNvPr id="117" name="Oval 116"/>
            <p:cNvSpPr>
              <a:spLocks noChangeAspect="1"/>
            </p:cNvSpPr>
            <p:nvPr/>
          </p:nvSpPr>
          <p:spPr>
            <a:xfrm>
              <a:off x="3067369" y="2588849"/>
              <a:ext cx="425786" cy="394930"/>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609585"/>
              <a:r>
                <a:rPr lang="en-US" sz="933" b="1" dirty="0">
                  <a:solidFill>
                    <a:srgbClr val="4C4C4C">
                      <a:lumMod val="60000"/>
                      <a:lumOff val="40000"/>
                    </a:srgbClr>
                  </a:solidFill>
                  <a:latin typeface="Arial"/>
                </a:rPr>
                <a:t>User</a:t>
              </a:r>
              <a:br>
                <a:rPr lang="en-US" sz="933" b="1" dirty="0">
                  <a:solidFill>
                    <a:srgbClr val="4C4C4C">
                      <a:lumMod val="60000"/>
                      <a:lumOff val="40000"/>
                    </a:srgbClr>
                  </a:solidFill>
                  <a:latin typeface="Arial"/>
                </a:rPr>
              </a:br>
              <a:r>
                <a:rPr lang="en-US" sz="933" b="1" dirty="0">
                  <a:solidFill>
                    <a:srgbClr val="4C4C4C">
                      <a:lumMod val="60000"/>
                      <a:lumOff val="40000"/>
                    </a:srgbClr>
                  </a:solidFill>
                  <a:latin typeface="Arial"/>
                </a:rPr>
                <a:t>Provided</a:t>
              </a:r>
            </a:p>
          </p:txBody>
        </p:sp>
        <p:sp>
          <p:nvSpPr>
            <p:cNvPr id="118" name="Oval 117"/>
            <p:cNvSpPr>
              <a:spLocks noChangeAspect="1"/>
            </p:cNvSpPr>
            <p:nvPr/>
          </p:nvSpPr>
          <p:spPr>
            <a:xfrm>
              <a:off x="3654341" y="2598586"/>
              <a:ext cx="425786" cy="394930"/>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defTabSz="609585"/>
              <a:r>
                <a:rPr lang="en-US" sz="933" b="1" dirty="0">
                  <a:solidFill>
                    <a:srgbClr val="000000">
                      <a:lumMod val="50000"/>
                      <a:lumOff val="50000"/>
                    </a:srgbClr>
                  </a:solidFill>
                  <a:latin typeface="Arial"/>
                </a:rPr>
                <a:t>Partner</a:t>
              </a:r>
            </a:p>
          </p:txBody>
        </p:sp>
        <p:sp>
          <p:nvSpPr>
            <p:cNvPr id="119" name="TextBox 118"/>
            <p:cNvSpPr txBox="1"/>
            <p:nvPr/>
          </p:nvSpPr>
          <p:spPr>
            <a:xfrm>
              <a:off x="2208782" y="873635"/>
              <a:ext cx="1368068" cy="253916"/>
            </a:xfrm>
            <a:prstGeom prst="rect">
              <a:avLst/>
            </a:prstGeom>
            <a:noFill/>
          </p:spPr>
          <p:txBody>
            <a:bodyPr wrap="none" rtlCol="0">
              <a:spAutoFit/>
            </a:bodyPr>
            <a:lstStyle/>
            <a:p>
              <a:pPr defTabSz="609585"/>
              <a:r>
                <a:rPr lang="en-US" sz="1600" dirty="0">
                  <a:solidFill>
                    <a:srgbClr val="FFFFFF"/>
                  </a:solidFill>
                  <a:latin typeface="Arial"/>
                </a:rPr>
                <a:t>DEVELOPMENT</a:t>
              </a:r>
            </a:p>
          </p:txBody>
        </p:sp>
        <p:grpSp>
          <p:nvGrpSpPr>
            <p:cNvPr id="120" name="Group 119"/>
            <p:cNvGrpSpPr/>
            <p:nvPr/>
          </p:nvGrpSpPr>
          <p:grpSpPr>
            <a:xfrm>
              <a:off x="1265420" y="3461073"/>
              <a:ext cx="6578600" cy="1319321"/>
              <a:chOff x="1265420" y="3046398"/>
              <a:chExt cx="6578600" cy="1422400"/>
            </a:xfrm>
          </p:grpSpPr>
          <p:pic>
            <p:nvPicPr>
              <p:cNvPr id="142" name="Picture 141"/>
              <p:cNvPicPr>
                <a:picLocks noChangeAspect="1"/>
              </p:cNvPicPr>
              <p:nvPr/>
            </p:nvPicPr>
            <p:blipFill>
              <a:blip r:embed="rId4"/>
              <a:stretch>
                <a:fillRect/>
              </a:stretch>
            </p:blipFill>
            <p:spPr>
              <a:xfrm>
                <a:off x="1265420" y="3046398"/>
                <a:ext cx="6578600" cy="1422400"/>
              </a:xfrm>
              <a:prstGeom prst="rect">
                <a:avLst/>
              </a:prstGeom>
            </p:spPr>
          </p:pic>
          <p:pic>
            <p:nvPicPr>
              <p:cNvPr id="143" name="Picture 142"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144" name="TextBox 143"/>
              <p:cNvSpPr txBox="1"/>
              <p:nvPr/>
            </p:nvSpPr>
            <p:spPr>
              <a:xfrm>
                <a:off x="1426305" y="3159415"/>
                <a:ext cx="957724" cy="472848"/>
              </a:xfrm>
              <a:prstGeom prst="rect">
                <a:avLst/>
              </a:prstGeom>
              <a:noFill/>
            </p:spPr>
            <p:txBody>
              <a:bodyPr wrap="none" rtlCol="0">
                <a:spAutoFit/>
              </a:bodyPr>
              <a:lstStyle/>
              <a:p>
                <a:pPr defTabSz="609585"/>
                <a:r>
                  <a:rPr lang="en-US" sz="1600" b="1" dirty="0">
                    <a:solidFill>
                      <a:srgbClr val="008774"/>
                    </a:solidFill>
                    <a:latin typeface="Arial"/>
                  </a:rPr>
                  <a:t>Operating </a:t>
                </a:r>
              </a:p>
              <a:p>
                <a:pPr defTabSz="609585"/>
                <a:r>
                  <a:rPr lang="en-US" sz="1600" b="1" dirty="0">
                    <a:solidFill>
                      <a:srgbClr val="008774"/>
                    </a:solidFill>
                    <a:latin typeface="Arial"/>
                  </a:rPr>
                  <a:t>System</a:t>
                </a:r>
              </a:p>
            </p:txBody>
          </p:sp>
          <p:sp>
            <p:nvSpPr>
              <p:cNvPr id="145" name="TextBox 144"/>
              <p:cNvSpPr txBox="1"/>
              <p:nvPr/>
            </p:nvSpPr>
            <p:spPr>
              <a:xfrm>
                <a:off x="3564817" y="3916735"/>
                <a:ext cx="1040603" cy="306989"/>
              </a:xfrm>
              <a:prstGeom prst="rect">
                <a:avLst/>
              </a:prstGeom>
              <a:noFill/>
            </p:spPr>
            <p:txBody>
              <a:bodyPr wrap="none" rtlCol="0">
                <a:spAutoFit/>
              </a:bodyPr>
              <a:lstStyle/>
              <a:p>
                <a:pPr defTabSz="609585"/>
                <a:r>
                  <a:rPr lang="en-US" sz="1867" b="1" dirty="0">
                    <a:solidFill>
                      <a:srgbClr val="008774"/>
                    </a:solidFill>
                    <a:latin typeface="Arial"/>
                  </a:rPr>
                  <a:t>Cloud API</a:t>
                </a:r>
              </a:p>
            </p:txBody>
          </p:sp>
          <p:sp>
            <p:nvSpPr>
              <p:cNvPr id="146" name="TextBox 145"/>
              <p:cNvSpPr txBox="1"/>
              <p:nvPr/>
            </p:nvSpPr>
            <p:spPr>
              <a:xfrm>
                <a:off x="4197640" y="3264385"/>
                <a:ext cx="2317939" cy="306989"/>
              </a:xfrm>
              <a:prstGeom prst="rect">
                <a:avLst/>
              </a:prstGeom>
              <a:noFill/>
            </p:spPr>
            <p:txBody>
              <a:bodyPr wrap="none" rtlCol="0">
                <a:spAutoFit/>
              </a:bodyPr>
              <a:lstStyle/>
              <a:p>
                <a:pPr defTabSz="609585"/>
                <a:r>
                  <a:rPr lang="en-US" sz="1867" b="1" dirty="0">
                    <a:solidFill>
                      <a:srgbClr val="008774"/>
                    </a:solidFill>
                    <a:latin typeface="Arial"/>
                  </a:rPr>
                  <a:t>Container Orchestration</a:t>
                </a:r>
              </a:p>
            </p:txBody>
          </p:sp>
          <p:pic>
            <p:nvPicPr>
              <p:cNvPr id="147" name="Picture 146"/>
              <p:cNvPicPr>
                <a:picLocks noChangeAspect="1"/>
              </p:cNvPicPr>
              <p:nvPr/>
            </p:nvPicPr>
            <p:blipFill>
              <a:blip r:embed="rId6"/>
              <a:stretch>
                <a:fillRect/>
              </a:stretch>
            </p:blipFill>
            <p:spPr>
              <a:xfrm>
                <a:off x="4730136" y="3886190"/>
                <a:ext cx="596900" cy="355600"/>
              </a:xfrm>
              <a:prstGeom prst="rect">
                <a:avLst/>
              </a:prstGeom>
            </p:spPr>
          </p:pic>
          <p:pic>
            <p:nvPicPr>
              <p:cNvPr id="148" name="Picture 147"/>
              <p:cNvPicPr>
                <a:picLocks noChangeAspect="1"/>
              </p:cNvPicPr>
              <p:nvPr/>
            </p:nvPicPr>
            <p:blipFill>
              <a:blip r:embed="rId7"/>
              <a:stretch>
                <a:fillRect/>
              </a:stretch>
            </p:blipFill>
            <p:spPr>
              <a:xfrm>
                <a:off x="6677071" y="3152533"/>
                <a:ext cx="444500" cy="469900"/>
              </a:xfrm>
              <a:prstGeom prst="rect">
                <a:avLst/>
              </a:prstGeom>
            </p:spPr>
          </p:pic>
        </p:grpSp>
        <p:pic>
          <p:nvPicPr>
            <p:cNvPr id="122" name="Picture 121"/>
            <p:cNvPicPr>
              <a:picLocks noChangeAspect="1"/>
            </p:cNvPicPr>
            <p:nvPr/>
          </p:nvPicPr>
          <p:blipFill>
            <a:blip r:embed="rId8"/>
            <a:stretch>
              <a:fillRect/>
            </a:stretch>
          </p:blipFill>
          <p:spPr>
            <a:xfrm>
              <a:off x="240966" y="837017"/>
              <a:ext cx="977900" cy="3993303"/>
            </a:xfrm>
            <a:prstGeom prst="rect">
              <a:avLst/>
            </a:prstGeom>
          </p:spPr>
        </p:pic>
        <p:pic>
          <p:nvPicPr>
            <p:cNvPr id="123" name="Picture 122"/>
            <p:cNvPicPr>
              <a:picLocks noChangeAspect="1"/>
            </p:cNvPicPr>
            <p:nvPr/>
          </p:nvPicPr>
          <p:blipFill>
            <a:blip r:embed="rId9"/>
            <a:stretch>
              <a:fillRect/>
            </a:stretch>
          </p:blipFill>
          <p:spPr>
            <a:xfrm>
              <a:off x="2730609" y="3679837"/>
              <a:ext cx="336760" cy="276582"/>
            </a:xfrm>
            <a:prstGeom prst="rect">
              <a:avLst/>
            </a:prstGeom>
          </p:spPr>
        </p:pic>
        <p:sp>
          <p:nvSpPr>
            <p:cNvPr id="125" name="Rectangle 124"/>
            <p:cNvSpPr/>
            <p:nvPr/>
          </p:nvSpPr>
          <p:spPr>
            <a:xfrm>
              <a:off x="2531954" y="2307951"/>
              <a:ext cx="1309591" cy="1132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grpSp>
          <p:nvGrpSpPr>
            <p:cNvPr id="128" name="Group 127"/>
            <p:cNvGrpSpPr/>
            <p:nvPr/>
          </p:nvGrpSpPr>
          <p:grpSpPr>
            <a:xfrm>
              <a:off x="4656320" y="893108"/>
              <a:ext cx="3198195" cy="2313300"/>
              <a:chOff x="4656320" y="277798"/>
              <a:chExt cx="3198195" cy="2494038"/>
            </a:xfrm>
          </p:grpSpPr>
          <p:pic>
            <p:nvPicPr>
              <p:cNvPr id="131" name="Picture 130"/>
              <p:cNvPicPr>
                <a:picLocks noChangeAspect="1"/>
              </p:cNvPicPr>
              <p:nvPr/>
            </p:nvPicPr>
            <p:blipFill>
              <a:blip r:embed="rId3"/>
              <a:stretch>
                <a:fillRect/>
              </a:stretch>
            </p:blipFill>
            <p:spPr>
              <a:xfrm>
                <a:off x="4656320" y="574736"/>
                <a:ext cx="3187700" cy="2197100"/>
              </a:xfrm>
              <a:prstGeom prst="rect">
                <a:avLst/>
              </a:prstGeom>
            </p:spPr>
          </p:pic>
          <p:sp>
            <p:nvSpPr>
              <p:cNvPr id="132" name="TextBox 131"/>
              <p:cNvSpPr txBox="1"/>
              <p:nvPr/>
            </p:nvSpPr>
            <p:spPr>
              <a:xfrm>
                <a:off x="4778413" y="779743"/>
                <a:ext cx="1432659" cy="472848"/>
              </a:xfrm>
              <a:prstGeom prst="rect">
                <a:avLst/>
              </a:prstGeom>
              <a:noFill/>
            </p:spPr>
            <p:txBody>
              <a:bodyPr wrap="none" rtlCol="0">
                <a:spAutoFit/>
              </a:bodyPr>
              <a:lstStyle/>
              <a:p>
                <a:pPr defTabSz="609585"/>
                <a:r>
                  <a:rPr lang="en-US" sz="1600" b="1" dirty="0">
                    <a:solidFill>
                      <a:srgbClr val="008774"/>
                    </a:solidFill>
                    <a:latin typeface="Arial"/>
                  </a:rPr>
                  <a:t>App Deployment</a:t>
                </a:r>
              </a:p>
              <a:p>
                <a:pPr defTabSz="609585"/>
                <a:r>
                  <a:rPr lang="en-US" sz="1600" b="1" dirty="0">
                    <a:solidFill>
                      <a:srgbClr val="008774"/>
                    </a:solidFill>
                    <a:latin typeface="Arial"/>
                  </a:rPr>
                  <a:t>&amp; Management</a:t>
                </a:r>
              </a:p>
            </p:txBody>
          </p:sp>
          <p:sp>
            <p:nvSpPr>
              <p:cNvPr id="133" name="TextBox 132"/>
              <p:cNvSpPr txBox="1"/>
              <p:nvPr/>
            </p:nvSpPr>
            <p:spPr>
              <a:xfrm>
                <a:off x="4778413" y="1510992"/>
                <a:ext cx="997289" cy="273754"/>
              </a:xfrm>
              <a:prstGeom prst="rect">
                <a:avLst/>
              </a:prstGeom>
              <a:noFill/>
            </p:spPr>
            <p:txBody>
              <a:bodyPr wrap="none" rtlCol="0">
                <a:spAutoFit/>
              </a:bodyPr>
              <a:lstStyle/>
              <a:p>
                <a:pPr defTabSz="609585"/>
                <a:r>
                  <a:rPr lang="en-US" sz="1600" b="1" dirty="0">
                    <a:solidFill>
                      <a:srgbClr val="008774"/>
                    </a:solidFill>
                    <a:latin typeface="Arial"/>
                  </a:rPr>
                  <a:t>Availability</a:t>
                </a:r>
              </a:p>
            </p:txBody>
          </p:sp>
          <p:sp>
            <p:nvSpPr>
              <p:cNvPr id="134" name="TextBox 133"/>
              <p:cNvSpPr txBox="1"/>
              <p:nvPr/>
            </p:nvSpPr>
            <p:spPr>
              <a:xfrm>
                <a:off x="4778413" y="2147737"/>
                <a:ext cx="1290812" cy="472848"/>
              </a:xfrm>
              <a:prstGeom prst="rect">
                <a:avLst/>
              </a:prstGeom>
              <a:noFill/>
            </p:spPr>
            <p:txBody>
              <a:bodyPr wrap="none" rtlCol="0">
                <a:spAutoFit/>
              </a:bodyPr>
              <a:lstStyle/>
              <a:p>
                <a:pPr defTabSz="609585"/>
                <a:r>
                  <a:rPr lang="en-US" sz="1600" b="1" dirty="0">
                    <a:solidFill>
                      <a:srgbClr val="008774"/>
                    </a:solidFill>
                    <a:latin typeface="Arial"/>
                  </a:rPr>
                  <a:t>Visibility &amp;</a:t>
                </a:r>
              </a:p>
              <a:p>
                <a:pPr defTabSz="609585"/>
                <a:r>
                  <a:rPr lang="en-US" sz="1600" b="1" dirty="0">
                    <a:solidFill>
                      <a:srgbClr val="008774"/>
                    </a:solidFill>
                    <a:latin typeface="Arial"/>
                  </a:rPr>
                  <a:t>Administration</a:t>
                </a:r>
              </a:p>
            </p:txBody>
          </p:sp>
          <p:sp>
            <p:nvSpPr>
              <p:cNvPr id="135" name="TextBox 134"/>
              <p:cNvSpPr txBox="1"/>
              <p:nvPr/>
            </p:nvSpPr>
            <p:spPr>
              <a:xfrm>
                <a:off x="6791950" y="696013"/>
                <a:ext cx="943062" cy="406379"/>
              </a:xfrm>
              <a:prstGeom prst="rect">
                <a:avLst/>
              </a:prstGeom>
              <a:noFill/>
            </p:spPr>
            <p:txBody>
              <a:bodyPr wrap="square" rtlCol="0">
                <a:spAutoFit/>
              </a:bodyPr>
              <a:lstStyle/>
              <a:p>
                <a:pPr defTabSz="609585"/>
                <a:r>
                  <a:rPr lang="en-US" sz="1333" b="1" dirty="0">
                    <a:solidFill>
                      <a:srgbClr val="000000"/>
                    </a:solidFill>
                    <a:latin typeface="Arial"/>
                  </a:rPr>
                  <a:t>CI/CD Tools,</a:t>
                </a:r>
              </a:p>
              <a:p>
                <a:pPr defTabSz="609585"/>
                <a:r>
                  <a:rPr lang="en-US" sz="1333" b="1" dirty="0">
                    <a:solidFill>
                      <a:srgbClr val="000000"/>
                    </a:solidFill>
                    <a:latin typeface="Arial"/>
                  </a:rPr>
                  <a:t>ID, Security</a:t>
                </a:r>
              </a:p>
            </p:txBody>
          </p:sp>
          <p:sp>
            <p:nvSpPr>
              <p:cNvPr id="136" name="TextBox 135"/>
              <p:cNvSpPr txBox="1"/>
              <p:nvPr/>
            </p:nvSpPr>
            <p:spPr>
              <a:xfrm>
                <a:off x="6791950" y="1356042"/>
                <a:ext cx="908019" cy="572239"/>
              </a:xfrm>
              <a:prstGeom prst="rect">
                <a:avLst/>
              </a:prstGeom>
              <a:noFill/>
            </p:spPr>
            <p:txBody>
              <a:bodyPr wrap="square" rtlCol="0">
                <a:spAutoFit/>
              </a:bodyPr>
              <a:lstStyle/>
              <a:p>
                <a:pPr defTabSz="609585"/>
                <a:r>
                  <a:rPr lang="en-US" sz="1333" b="1" dirty="0">
                    <a:solidFill>
                      <a:srgbClr val="000000"/>
                    </a:solidFill>
                    <a:latin typeface="Arial"/>
                  </a:rPr>
                  <a:t>Health, Metrics,</a:t>
                </a:r>
              </a:p>
              <a:p>
                <a:pPr defTabSz="609585"/>
                <a:r>
                  <a:rPr lang="en-US" sz="1333" b="1" dirty="0">
                    <a:solidFill>
                      <a:srgbClr val="000000"/>
                    </a:solidFill>
                    <a:latin typeface="Arial"/>
                  </a:rPr>
                  <a:t>Patching</a:t>
                </a:r>
              </a:p>
            </p:txBody>
          </p:sp>
          <p:sp>
            <p:nvSpPr>
              <p:cNvPr id="137" name="TextBox 136"/>
              <p:cNvSpPr txBox="1"/>
              <p:nvPr/>
            </p:nvSpPr>
            <p:spPr>
              <a:xfrm>
                <a:off x="6791950" y="2061679"/>
                <a:ext cx="1062565" cy="572239"/>
              </a:xfrm>
              <a:prstGeom prst="rect">
                <a:avLst/>
              </a:prstGeom>
              <a:noFill/>
            </p:spPr>
            <p:txBody>
              <a:bodyPr wrap="square" rtlCol="0">
                <a:spAutoFit/>
              </a:bodyPr>
              <a:lstStyle/>
              <a:p>
                <a:pPr defTabSz="609585"/>
                <a:r>
                  <a:rPr lang="en-US" sz="1333" b="1" dirty="0">
                    <a:solidFill>
                      <a:srgbClr val="000000"/>
                    </a:solidFill>
                    <a:latin typeface="Arial"/>
                  </a:rPr>
                  <a:t>Apps &amp; Platform</a:t>
                </a:r>
              </a:p>
              <a:p>
                <a:pPr defTabSz="609585"/>
                <a:r>
                  <a:rPr lang="en-US" sz="1333" b="1" dirty="0">
                    <a:solidFill>
                      <a:srgbClr val="000000"/>
                    </a:solidFill>
                    <a:latin typeface="Arial"/>
                  </a:rPr>
                  <a:t>Dashboards</a:t>
                </a:r>
              </a:p>
            </p:txBody>
          </p:sp>
          <p:pic>
            <p:nvPicPr>
              <p:cNvPr id="138" name="Picture 137"/>
              <p:cNvPicPr>
                <a:picLocks noChangeAspect="1"/>
              </p:cNvPicPr>
              <p:nvPr/>
            </p:nvPicPr>
            <p:blipFill>
              <a:blip r:embed="rId10"/>
              <a:stretch>
                <a:fillRect/>
              </a:stretch>
            </p:blipFill>
            <p:spPr>
              <a:xfrm>
                <a:off x="6211960" y="2153433"/>
                <a:ext cx="546100" cy="393700"/>
              </a:xfrm>
              <a:prstGeom prst="rect">
                <a:avLst/>
              </a:prstGeom>
            </p:spPr>
          </p:pic>
          <p:pic>
            <p:nvPicPr>
              <p:cNvPr id="139" name="Picture 138"/>
              <p:cNvPicPr>
                <a:picLocks noChangeAspect="1"/>
              </p:cNvPicPr>
              <p:nvPr/>
            </p:nvPicPr>
            <p:blipFill>
              <a:blip r:embed="rId11"/>
              <a:stretch>
                <a:fillRect/>
              </a:stretch>
            </p:blipFill>
            <p:spPr>
              <a:xfrm>
                <a:off x="6211960" y="1451684"/>
                <a:ext cx="546100" cy="393700"/>
              </a:xfrm>
              <a:prstGeom prst="rect">
                <a:avLst/>
              </a:prstGeom>
            </p:spPr>
          </p:pic>
          <p:pic>
            <p:nvPicPr>
              <p:cNvPr id="140" name="Picture 139"/>
              <p:cNvPicPr>
                <a:picLocks noChangeAspect="1"/>
              </p:cNvPicPr>
              <p:nvPr/>
            </p:nvPicPr>
            <p:blipFill>
              <a:blip r:embed="rId12"/>
              <a:stretch>
                <a:fillRect/>
              </a:stretch>
            </p:blipFill>
            <p:spPr>
              <a:xfrm>
                <a:off x="6211960" y="782322"/>
                <a:ext cx="546100" cy="393700"/>
              </a:xfrm>
              <a:prstGeom prst="rect">
                <a:avLst/>
              </a:prstGeom>
            </p:spPr>
          </p:pic>
          <p:sp>
            <p:nvSpPr>
              <p:cNvPr id="141" name="TextBox 140"/>
              <p:cNvSpPr txBox="1"/>
              <p:nvPr/>
            </p:nvSpPr>
            <p:spPr>
              <a:xfrm>
                <a:off x="5599218" y="277798"/>
                <a:ext cx="1195166" cy="273754"/>
              </a:xfrm>
              <a:prstGeom prst="rect">
                <a:avLst/>
              </a:prstGeom>
              <a:noFill/>
            </p:spPr>
            <p:txBody>
              <a:bodyPr wrap="none" rtlCol="0">
                <a:spAutoFit/>
              </a:bodyPr>
              <a:lstStyle/>
              <a:p>
                <a:pPr defTabSz="609585"/>
                <a:r>
                  <a:rPr lang="en-US" sz="1600" dirty="0">
                    <a:solidFill>
                      <a:srgbClr val="FFFFFF"/>
                    </a:solidFill>
                    <a:latin typeface="Arial"/>
                  </a:rPr>
                  <a:t>OPERATIONS</a:t>
                </a:r>
              </a:p>
            </p:txBody>
          </p:sp>
        </p:grpSp>
      </p:grpSp>
      <p:sp>
        <p:nvSpPr>
          <p:cNvPr id="56" name="Round Diagonal Corner Rectangle 55"/>
          <p:cNvSpPr/>
          <p:nvPr/>
        </p:nvSpPr>
        <p:spPr>
          <a:xfrm>
            <a:off x="10215309" y="1677479"/>
            <a:ext cx="1812284" cy="857269"/>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09585"/>
            <a:r>
              <a:rPr lang="en-US" sz="1600" b="1" dirty="0">
                <a:solidFill>
                  <a:srgbClr val="FFFFFF"/>
                </a:solidFill>
                <a:latin typeface="Calibri"/>
                <a:cs typeface="Calibri"/>
              </a:rPr>
              <a:t>  4. CLOUD </a:t>
            </a:r>
          </a:p>
          <a:p>
            <a:pPr algn="ctr" defTabSz="609585"/>
            <a:r>
              <a:rPr lang="en-US" sz="1600" b="1" dirty="0">
                <a:solidFill>
                  <a:srgbClr val="FFFFFF"/>
                </a:solidFill>
                <a:latin typeface="Calibri"/>
                <a:cs typeface="Calibri"/>
              </a:rPr>
              <a:t>NATIVE</a:t>
            </a:r>
          </a:p>
        </p:txBody>
      </p:sp>
      <p:sp>
        <p:nvSpPr>
          <p:cNvPr id="57" name="Round Diagonal Corner Rectangle 56"/>
          <p:cNvSpPr/>
          <p:nvPr/>
        </p:nvSpPr>
        <p:spPr>
          <a:xfrm>
            <a:off x="10215309" y="2693900"/>
            <a:ext cx="1812284" cy="857269"/>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09585"/>
            <a:r>
              <a:rPr lang="en-US" sz="1600" b="1" dirty="0">
                <a:solidFill>
                  <a:srgbClr val="FFFFFF"/>
                </a:solidFill>
                <a:latin typeface="Calibri"/>
                <a:cs typeface="Calibri"/>
              </a:rPr>
              <a:t>  3. CLOUD</a:t>
            </a:r>
          </a:p>
          <a:p>
            <a:pPr algn="ctr" defTabSz="609585"/>
            <a:r>
              <a:rPr lang="en-US" sz="1600" b="1" dirty="0">
                <a:solidFill>
                  <a:srgbClr val="FFFFFF"/>
                </a:solidFill>
                <a:latin typeface="Calibri"/>
                <a:cs typeface="Calibri"/>
              </a:rPr>
              <a:t> RESILIENT</a:t>
            </a:r>
          </a:p>
        </p:txBody>
      </p:sp>
      <p:sp>
        <p:nvSpPr>
          <p:cNvPr id="58" name="Round Diagonal Corner Rectangle 57"/>
          <p:cNvSpPr/>
          <p:nvPr/>
        </p:nvSpPr>
        <p:spPr>
          <a:xfrm>
            <a:off x="10215309" y="3710322"/>
            <a:ext cx="1812284" cy="857269"/>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09585"/>
            <a:r>
              <a:rPr lang="en-US" sz="1600" b="1" dirty="0">
                <a:solidFill>
                  <a:srgbClr val="FFFFFF"/>
                </a:solidFill>
                <a:latin typeface="Calibri"/>
                <a:cs typeface="Calibri"/>
              </a:rPr>
              <a:t>  2. CLOUD </a:t>
            </a:r>
          </a:p>
          <a:p>
            <a:pPr algn="ctr" defTabSz="609585"/>
            <a:r>
              <a:rPr lang="en-US" sz="1600" b="1" dirty="0">
                <a:solidFill>
                  <a:srgbClr val="FFFFFF"/>
                </a:solidFill>
                <a:latin typeface="Calibri"/>
                <a:cs typeface="Calibri"/>
              </a:rPr>
              <a:t>FRIENDLY</a:t>
            </a:r>
          </a:p>
        </p:txBody>
      </p:sp>
      <p:sp>
        <p:nvSpPr>
          <p:cNvPr id="59" name="Round Diagonal Corner Rectangle 58"/>
          <p:cNvSpPr/>
          <p:nvPr/>
        </p:nvSpPr>
        <p:spPr>
          <a:xfrm>
            <a:off x="10215309" y="4726742"/>
            <a:ext cx="1812284" cy="857269"/>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09585"/>
            <a:r>
              <a:rPr lang="en-US" sz="1600" b="1" dirty="0">
                <a:solidFill>
                  <a:srgbClr val="FFFFFF"/>
                </a:solidFill>
                <a:latin typeface="Calibri"/>
                <a:cs typeface="Calibri"/>
              </a:rPr>
              <a:t>  1. CLOUD </a:t>
            </a:r>
          </a:p>
          <a:p>
            <a:pPr algn="ctr" defTabSz="609585"/>
            <a:r>
              <a:rPr lang="en-US" sz="1600" b="1" dirty="0">
                <a:solidFill>
                  <a:srgbClr val="FFFFFF"/>
                </a:solidFill>
                <a:latin typeface="Calibri"/>
                <a:cs typeface="Calibri"/>
              </a:rPr>
              <a:t>READY</a:t>
            </a:r>
          </a:p>
        </p:txBody>
      </p:sp>
      <p:sp>
        <p:nvSpPr>
          <p:cNvPr id="53" name="Rectangle 52"/>
          <p:cNvSpPr/>
          <p:nvPr/>
        </p:nvSpPr>
        <p:spPr>
          <a:xfrm>
            <a:off x="6010292" y="1387926"/>
            <a:ext cx="3863945" cy="2466945"/>
          </a:xfrm>
          <a:prstGeom prst="rect">
            <a:avLst/>
          </a:prstGeom>
          <a:solidFill>
            <a:schemeClr val="bg2">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n-US" sz="2400">
              <a:solidFill>
                <a:srgbClr val="000000"/>
              </a:solidFill>
              <a:latin typeface="Arial"/>
            </a:endParaRPr>
          </a:p>
        </p:txBody>
      </p:sp>
      <p:grpSp>
        <p:nvGrpSpPr>
          <p:cNvPr id="54" name="Group 53"/>
          <p:cNvGrpSpPr/>
          <p:nvPr/>
        </p:nvGrpSpPr>
        <p:grpSpPr>
          <a:xfrm>
            <a:off x="10167563" y="1284393"/>
            <a:ext cx="1887347" cy="4815823"/>
            <a:chOff x="7370190" y="748858"/>
            <a:chExt cx="1781614" cy="4418205"/>
          </a:xfrm>
        </p:grpSpPr>
        <p:sp>
          <p:nvSpPr>
            <p:cNvPr id="55" name="Rectangle 54"/>
            <p:cNvSpPr/>
            <p:nvPr/>
          </p:nvSpPr>
          <p:spPr>
            <a:xfrm>
              <a:off x="7378986" y="4583377"/>
              <a:ext cx="1217357" cy="227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333">
                <a:solidFill>
                  <a:srgbClr val="FFFFFF"/>
                </a:solidFill>
                <a:latin typeface="Arial"/>
              </a:endParaRPr>
            </a:p>
          </p:txBody>
        </p:sp>
        <p:sp>
          <p:nvSpPr>
            <p:cNvPr id="60" name="Rectangle 59"/>
            <p:cNvSpPr/>
            <p:nvPr/>
          </p:nvSpPr>
          <p:spPr>
            <a:xfrm>
              <a:off x="7370190" y="3354343"/>
              <a:ext cx="1140318" cy="331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333">
                <a:solidFill>
                  <a:srgbClr val="FFFFFF"/>
                </a:solidFill>
                <a:latin typeface="Arial"/>
              </a:endParaRPr>
            </a:p>
          </p:txBody>
        </p:sp>
        <p:sp>
          <p:nvSpPr>
            <p:cNvPr id="61" name="Shape 449"/>
            <p:cNvSpPr/>
            <p:nvPr/>
          </p:nvSpPr>
          <p:spPr>
            <a:xfrm>
              <a:off x="7370190" y="1492892"/>
              <a:ext cx="1781614" cy="759016"/>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sym typeface="Arial"/>
                </a:rPr>
                <a:t>FREEDOM</a:t>
              </a:r>
            </a:p>
            <a:p>
              <a:pPr algn="ctr" defTabSz="609585"/>
              <a:r>
                <a:rPr lang="en-US" sz="1333" dirty="0">
                  <a:solidFill>
                    <a:srgbClr val="FFFFFF"/>
                  </a:solidFill>
                  <a:latin typeface="Calibri" charset="0"/>
                  <a:ea typeface="Calibri" charset="0"/>
                  <a:cs typeface="Calibri" charset="0"/>
                </a:rPr>
                <a:t>To Run Your App on Any Cloud</a:t>
              </a:r>
            </a:p>
            <a:p>
              <a:pPr algn="ctr" defTabSz="609585"/>
              <a:endParaRPr sz="1333" dirty="0">
                <a:solidFill>
                  <a:srgbClr val="FFFFFF"/>
                </a:solidFill>
                <a:latin typeface="Calibri" charset="0"/>
                <a:ea typeface="Calibri" charset="0"/>
                <a:cs typeface="Calibri" charset="0"/>
                <a:sym typeface="Arial"/>
              </a:endParaRPr>
            </a:p>
          </p:txBody>
        </p:sp>
        <p:sp>
          <p:nvSpPr>
            <p:cNvPr id="62" name="Shape 449"/>
            <p:cNvSpPr/>
            <p:nvPr/>
          </p:nvSpPr>
          <p:spPr>
            <a:xfrm>
              <a:off x="7370190" y="748858"/>
              <a:ext cx="1781614" cy="759016"/>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rPr>
                <a:t>AUTOMATION</a:t>
              </a:r>
            </a:p>
            <a:p>
              <a:pPr algn="ctr" defTabSz="609585"/>
              <a:r>
                <a:rPr lang="en-US" sz="1333" dirty="0">
                  <a:solidFill>
                    <a:srgbClr val="FFFFFF"/>
                  </a:solidFill>
                  <a:latin typeface="Calibri" charset="0"/>
                  <a:ea typeface="Calibri" charset="0"/>
                  <a:cs typeface="Calibri" charset="0"/>
                </a:rPr>
                <a:t>To Lower Your Ops Cost and Increase Your Velocity</a:t>
              </a:r>
              <a:endParaRPr sz="1333" dirty="0">
                <a:solidFill>
                  <a:srgbClr val="FFFFFF"/>
                </a:solidFill>
                <a:latin typeface="Calibri" charset="0"/>
                <a:ea typeface="Calibri" charset="0"/>
                <a:cs typeface="Calibri" charset="0"/>
              </a:endParaRPr>
            </a:p>
          </p:txBody>
        </p:sp>
        <p:sp>
          <p:nvSpPr>
            <p:cNvPr id="63" name="Shape 449"/>
            <p:cNvSpPr/>
            <p:nvPr/>
          </p:nvSpPr>
          <p:spPr>
            <a:xfrm>
              <a:off x="7370190" y="3538240"/>
              <a:ext cx="1781614" cy="759016"/>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sym typeface="Arial"/>
                </a:rPr>
                <a:t>RESILIENCY</a:t>
              </a:r>
            </a:p>
            <a:p>
              <a:pPr algn="ctr" defTabSz="609585"/>
              <a:r>
                <a:rPr lang="en-US" sz="1333" dirty="0">
                  <a:solidFill>
                    <a:srgbClr val="FFFFFF"/>
                  </a:solidFill>
                  <a:latin typeface="Calibri" charset="0"/>
                  <a:ea typeface="Calibri" charset="0"/>
                  <a:cs typeface="Calibri" charset="0"/>
                  <a:sym typeface="Arial"/>
                </a:rPr>
                <a:t>Auto-Scale, Blue/green Deployments and Health Mgmt.</a:t>
              </a:r>
              <a:endParaRPr sz="1333" dirty="0">
                <a:solidFill>
                  <a:srgbClr val="FFFFFF"/>
                </a:solidFill>
                <a:latin typeface="Calibri" charset="0"/>
                <a:ea typeface="Calibri" charset="0"/>
                <a:cs typeface="Calibri" charset="0"/>
                <a:sym typeface="Arial"/>
              </a:endParaRPr>
            </a:p>
          </p:txBody>
        </p:sp>
        <p:sp>
          <p:nvSpPr>
            <p:cNvPr id="64" name="Shape 449"/>
            <p:cNvSpPr/>
            <p:nvPr/>
          </p:nvSpPr>
          <p:spPr>
            <a:xfrm>
              <a:off x="7370190" y="2796861"/>
              <a:ext cx="1781614" cy="759016"/>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sym typeface="Arial"/>
                </a:rPr>
                <a:t>GOVERNANCE</a:t>
              </a:r>
            </a:p>
            <a:p>
              <a:pPr algn="ctr" defTabSz="609585"/>
              <a:r>
                <a:rPr lang="en-US" sz="1333" dirty="0">
                  <a:solidFill>
                    <a:srgbClr val="FFFFFF"/>
                  </a:solidFill>
                  <a:latin typeface="Calibri" charset="0"/>
                  <a:ea typeface="Calibri" charset="0"/>
                  <a:cs typeface="Calibri" charset="0"/>
                </a:rPr>
                <a:t>Common Set of Developer-Self-Serviced Frameworks</a:t>
              </a:r>
              <a:endParaRPr sz="1333" dirty="0">
                <a:solidFill>
                  <a:srgbClr val="FFFFFF"/>
                </a:solidFill>
                <a:latin typeface="Calibri" charset="0"/>
                <a:ea typeface="Calibri" charset="0"/>
                <a:cs typeface="Calibri" charset="0"/>
                <a:sym typeface="Arial"/>
              </a:endParaRPr>
            </a:p>
          </p:txBody>
        </p:sp>
        <p:sp>
          <p:nvSpPr>
            <p:cNvPr id="65" name="Shape 449"/>
            <p:cNvSpPr/>
            <p:nvPr/>
          </p:nvSpPr>
          <p:spPr>
            <a:xfrm>
              <a:off x="7370190" y="2052827"/>
              <a:ext cx="1781614" cy="759016"/>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sym typeface="Arial"/>
                </a:rPr>
                <a:t>VISIBILITY</a:t>
              </a:r>
            </a:p>
            <a:p>
              <a:pPr algn="ctr" defTabSz="609585"/>
              <a:r>
                <a:rPr lang="en-US" sz="1333" dirty="0">
                  <a:solidFill>
                    <a:srgbClr val="FFFFFF"/>
                  </a:solidFill>
                  <a:latin typeface="Calibri" charset="0"/>
                  <a:ea typeface="Calibri" charset="0"/>
                  <a:cs typeface="Calibri" charset="0"/>
                  <a:sym typeface="Arial"/>
                </a:rPr>
                <a:t>End to End Logging, Monitoring and Auditability</a:t>
              </a:r>
              <a:endParaRPr sz="1333" dirty="0">
                <a:solidFill>
                  <a:srgbClr val="FFFFFF"/>
                </a:solidFill>
                <a:latin typeface="Calibri" charset="0"/>
                <a:ea typeface="Calibri" charset="0"/>
                <a:cs typeface="Calibri" charset="0"/>
                <a:sym typeface="Arial"/>
              </a:endParaRPr>
            </a:p>
          </p:txBody>
        </p:sp>
        <p:sp>
          <p:nvSpPr>
            <p:cNvPr id="66" name="Shape 449"/>
            <p:cNvSpPr/>
            <p:nvPr/>
          </p:nvSpPr>
          <p:spPr>
            <a:xfrm>
              <a:off x="7370190" y="4279618"/>
              <a:ext cx="1781614" cy="887445"/>
            </a:xfrm>
            <a:prstGeom prst="rect">
              <a:avLst/>
            </a:prstGeom>
            <a:solidFill>
              <a:srgbClr val="008774"/>
            </a:solidFill>
            <a:ln>
              <a:noFill/>
            </a:ln>
          </p:spPr>
          <p:txBody>
            <a:bodyPr lIns="121900" tIns="60933" rIns="121900" bIns="60933" anchor="ctr" anchorCtr="0">
              <a:noAutofit/>
            </a:bodyPr>
            <a:lstStyle/>
            <a:p>
              <a:pPr algn="ctr" defTabSz="609585"/>
              <a:r>
                <a:rPr lang="en-US" sz="1333" b="1" dirty="0">
                  <a:solidFill>
                    <a:srgbClr val="000000"/>
                  </a:solidFill>
                  <a:latin typeface="Calibri" charset="0"/>
                  <a:ea typeface="Calibri" charset="0"/>
                  <a:cs typeface="Calibri" charset="0"/>
                </a:rPr>
                <a:t>SPEED</a:t>
              </a:r>
            </a:p>
            <a:p>
              <a:pPr algn="ctr" defTabSz="609585"/>
              <a:r>
                <a:rPr lang="en-US" sz="1333" dirty="0">
                  <a:solidFill>
                    <a:srgbClr val="FFFFFF"/>
                  </a:solidFill>
                  <a:latin typeface="Calibri" charset="0"/>
                  <a:ea typeface="Calibri" charset="0"/>
                  <a:cs typeface="Calibri" charset="0"/>
                </a:rPr>
                <a:t>Move Cycle Time from Months to Weeks to Days or Hours</a:t>
              </a:r>
              <a:endParaRPr sz="1333" dirty="0">
                <a:solidFill>
                  <a:srgbClr val="FFFFFF"/>
                </a:solidFill>
                <a:latin typeface="Calibri" charset="0"/>
                <a:ea typeface="Calibri" charset="0"/>
                <a:cs typeface="Calibri" charset="0"/>
                <a:sym typeface="Arial"/>
              </a:endParaRPr>
            </a:p>
          </p:txBody>
        </p:sp>
      </p:grpSp>
      <p:grpSp>
        <p:nvGrpSpPr>
          <p:cNvPr id="67" name="Group 66"/>
          <p:cNvGrpSpPr/>
          <p:nvPr/>
        </p:nvGrpSpPr>
        <p:grpSpPr>
          <a:xfrm>
            <a:off x="1416994" y="5852837"/>
            <a:ext cx="8724889" cy="973163"/>
            <a:chOff x="805268" y="5100378"/>
            <a:chExt cx="6543667" cy="729872"/>
          </a:xfrm>
        </p:grpSpPr>
        <p:grpSp>
          <p:nvGrpSpPr>
            <p:cNvPr id="68" name="Group 67"/>
            <p:cNvGrpSpPr/>
            <p:nvPr/>
          </p:nvGrpSpPr>
          <p:grpSpPr>
            <a:xfrm>
              <a:off x="805268" y="5100378"/>
              <a:ext cx="1208257" cy="724232"/>
              <a:chOff x="184080" y="4448922"/>
              <a:chExt cx="1010802" cy="527416"/>
            </a:xfrm>
          </p:grpSpPr>
          <p:pic>
            <p:nvPicPr>
              <p:cNvPr id="84" name="Picture 83"/>
              <p:cNvPicPr>
                <a:picLocks noChangeAspect="1"/>
              </p:cNvPicPr>
              <p:nvPr/>
            </p:nvPicPr>
            <p:blipFill>
              <a:blip r:embed="rId13" cstate="print"/>
              <a:srcRect b="-4013"/>
              <a:stretch>
                <a:fillRect/>
              </a:stretch>
            </p:blipFill>
            <p:spPr bwMode="auto">
              <a:xfrm>
                <a:off x="184080" y="4448922"/>
                <a:ext cx="1010802" cy="527416"/>
              </a:xfrm>
              <a:prstGeom prst="rect">
                <a:avLst/>
              </a:prstGeom>
              <a:noFill/>
              <a:ln w="9525">
                <a:noFill/>
                <a:miter lim="800000"/>
                <a:headEnd/>
                <a:tailEnd/>
              </a:ln>
            </p:spPr>
          </p:pic>
          <p:pic>
            <p:nvPicPr>
              <p:cNvPr id="85" name="Picture 84"/>
              <p:cNvPicPr>
                <a:picLocks noChangeAspect="1"/>
              </p:cNvPicPr>
              <p:nvPr/>
            </p:nvPicPr>
            <p:blipFill>
              <a:blip r:embed="rId1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69" name="Group 68"/>
            <p:cNvGrpSpPr/>
            <p:nvPr/>
          </p:nvGrpSpPr>
          <p:grpSpPr>
            <a:xfrm>
              <a:off x="3454108" y="5103789"/>
              <a:ext cx="1208257" cy="724232"/>
              <a:chOff x="2400043" y="4451406"/>
              <a:chExt cx="1010802" cy="527416"/>
            </a:xfrm>
          </p:grpSpPr>
          <p:pic>
            <p:nvPicPr>
              <p:cNvPr id="82" name="Picture 81"/>
              <p:cNvPicPr>
                <a:picLocks noChangeAspect="1"/>
              </p:cNvPicPr>
              <p:nvPr/>
            </p:nvPicPr>
            <p:blipFill>
              <a:blip r:embed="rId13" cstate="print"/>
              <a:srcRect b="-4013"/>
              <a:stretch>
                <a:fillRect/>
              </a:stretch>
            </p:blipFill>
            <p:spPr bwMode="auto">
              <a:xfrm>
                <a:off x="2400043" y="4451406"/>
                <a:ext cx="1010802" cy="527416"/>
              </a:xfrm>
              <a:prstGeom prst="rect">
                <a:avLst/>
              </a:prstGeom>
              <a:noFill/>
              <a:ln w="9525">
                <a:noFill/>
                <a:miter lim="800000"/>
                <a:headEnd/>
                <a:tailEnd/>
              </a:ln>
            </p:spPr>
          </p:pic>
          <p:pic>
            <p:nvPicPr>
              <p:cNvPr id="83" name="Picture 2" descr="https://encrypted-tbn0.gstatic.com/images?q=tbn:ANd9GcRgWtweeNVNot_dJ1JZ4fATg5X0qxTniN17Zry9UylCHUwXFy8KJQ"/>
              <p:cNvPicPr>
                <a:picLocks noChangeAspect="1" noChangeArrowheads="1"/>
              </p:cNvPicPr>
              <p:nvPr/>
            </p:nvPicPr>
            <p:blipFill>
              <a:blip r:embed="rId15" cstate="print"/>
              <a:srcRect/>
              <a:stretch>
                <a:fillRect/>
              </a:stretch>
            </p:blipFill>
            <p:spPr bwMode="auto">
              <a:xfrm>
                <a:off x="2576400" y="4585912"/>
                <a:ext cx="542437" cy="219842"/>
              </a:xfrm>
              <a:prstGeom prst="rect">
                <a:avLst/>
              </a:prstGeom>
              <a:noFill/>
            </p:spPr>
          </p:pic>
        </p:grpSp>
        <p:grpSp>
          <p:nvGrpSpPr>
            <p:cNvPr id="70" name="Group 69"/>
            <p:cNvGrpSpPr/>
            <p:nvPr/>
          </p:nvGrpSpPr>
          <p:grpSpPr>
            <a:xfrm>
              <a:off x="2122634" y="5101595"/>
              <a:ext cx="1208257" cy="724232"/>
              <a:chOff x="1286160" y="4449808"/>
              <a:chExt cx="1010802" cy="527416"/>
            </a:xfrm>
          </p:grpSpPr>
          <p:pic>
            <p:nvPicPr>
              <p:cNvPr id="80" name="Picture 79"/>
              <p:cNvPicPr>
                <a:picLocks noChangeAspect="1"/>
              </p:cNvPicPr>
              <p:nvPr/>
            </p:nvPicPr>
            <p:blipFill>
              <a:blip r:embed="rId13" cstate="print"/>
              <a:srcRect b="-4013"/>
              <a:stretch>
                <a:fillRect/>
              </a:stretch>
            </p:blipFill>
            <p:spPr bwMode="auto">
              <a:xfrm>
                <a:off x="1286160" y="4449808"/>
                <a:ext cx="1010802" cy="527416"/>
              </a:xfrm>
              <a:prstGeom prst="rect">
                <a:avLst/>
              </a:prstGeom>
              <a:noFill/>
              <a:ln w="9525">
                <a:noFill/>
                <a:miter lim="800000"/>
                <a:headEnd/>
                <a:tailEnd/>
              </a:ln>
            </p:spPr>
          </p:pic>
          <p:pic>
            <p:nvPicPr>
              <p:cNvPr id="81" name="Picture 80" descr="openstack_logo.jpg"/>
              <p:cNvPicPr>
                <a:picLocks noChangeAspect="1"/>
              </p:cNvPicPr>
              <p:nvPr/>
            </p:nvPicPr>
            <p:blipFill rotWithShape="1">
              <a:blip r:embed="rId1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71" name="Group 70"/>
            <p:cNvGrpSpPr/>
            <p:nvPr/>
          </p:nvGrpSpPr>
          <p:grpSpPr>
            <a:xfrm>
              <a:off x="4780919" y="5106018"/>
              <a:ext cx="1208257" cy="724232"/>
              <a:chOff x="3510024" y="4453029"/>
              <a:chExt cx="1010802" cy="527416"/>
            </a:xfrm>
          </p:grpSpPr>
          <p:pic>
            <p:nvPicPr>
              <p:cNvPr id="77" name="Picture 76"/>
              <p:cNvPicPr>
                <a:picLocks noChangeAspect="1"/>
              </p:cNvPicPr>
              <p:nvPr/>
            </p:nvPicPr>
            <p:blipFill>
              <a:blip r:embed="rId13" cstate="print"/>
              <a:srcRect b="-4013"/>
              <a:stretch>
                <a:fillRect/>
              </a:stretch>
            </p:blipFill>
            <p:spPr bwMode="auto">
              <a:xfrm>
                <a:off x="3510024" y="4453029"/>
                <a:ext cx="1010802" cy="527416"/>
              </a:xfrm>
              <a:prstGeom prst="rect">
                <a:avLst/>
              </a:prstGeom>
              <a:noFill/>
              <a:ln w="9525">
                <a:noFill/>
                <a:miter lim="800000"/>
                <a:headEnd/>
                <a:tailEnd/>
              </a:ln>
            </p:spPr>
          </p:pic>
          <p:pic>
            <p:nvPicPr>
              <p:cNvPr id="78" name="Picture 77"/>
              <p:cNvPicPr>
                <a:picLocks noChangeAspect="1"/>
              </p:cNvPicPr>
              <p:nvPr/>
            </p:nvPicPr>
            <p:blipFill>
              <a:blip r:embed="rId17"/>
              <a:stretch>
                <a:fillRect/>
              </a:stretch>
            </p:blipFill>
            <p:spPr>
              <a:xfrm>
                <a:off x="3650837" y="4531964"/>
                <a:ext cx="327845" cy="327845"/>
              </a:xfrm>
              <a:prstGeom prst="rect">
                <a:avLst/>
              </a:prstGeom>
            </p:spPr>
          </p:pic>
          <p:sp>
            <p:nvSpPr>
              <p:cNvPr id="79" name="TextBox 78"/>
              <p:cNvSpPr txBox="1"/>
              <p:nvPr/>
            </p:nvSpPr>
            <p:spPr>
              <a:xfrm>
                <a:off x="3885156" y="4629329"/>
                <a:ext cx="451796" cy="184912"/>
              </a:xfrm>
              <a:prstGeom prst="rect">
                <a:avLst/>
              </a:prstGeom>
              <a:noFill/>
            </p:spPr>
            <p:txBody>
              <a:bodyPr wrap="none" rtlCol="0">
                <a:spAutoFit/>
              </a:bodyPr>
              <a:lstStyle/>
              <a:p>
                <a:pPr algn="ctr" defTabSz="609585"/>
                <a:r>
                  <a:rPr lang="en-US" sz="1600" dirty="0">
                    <a:solidFill>
                      <a:srgbClr val="000000"/>
                    </a:solidFill>
                    <a:latin typeface="Arial"/>
                  </a:rPr>
                  <a:t>Azure</a:t>
                </a:r>
              </a:p>
            </p:txBody>
          </p:sp>
        </p:grpSp>
        <p:grpSp>
          <p:nvGrpSpPr>
            <p:cNvPr id="72" name="Group 71"/>
            <p:cNvGrpSpPr/>
            <p:nvPr/>
          </p:nvGrpSpPr>
          <p:grpSpPr>
            <a:xfrm>
              <a:off x="6140678" y="5100378"/>
              <a:ext cx="1208257" cy="724232"/>
              <a:chOff x="6140678" y="5100378"/>
              <a:chExt cx="1208257" cy="724232"/>
            </a:xfrm>
          </p:grpSpPr>
          <p:grpSp>
            <p:nvGrpSpPr>
              <p:cNvPr id="73" name="Group 72"/>
              <p:cNvGrpSpPr/>
              <p:nvPr/>
            </p:nvGrpSpPr>
            <p:grpSpPr>
              <a:xfrm>
                <a:off x="6140678" y="5100378"/>
                <a:ext cx="1208257" cy="724232"/>
                <a:chOff x="3510024" y="4453029"/>
                <a:chExt cx="1010802" cy="527416"/>
              </a:xfrm>
            </p:grpSpPr>
            <p:pic>
              <p:nvPicPr>
                <p:cNvPr id="75" name="Picture 74"/>
                <p:cNvPicPr>
                  <a:picLocks noChangeAspect="1"/>
                </p:cNvPicPr>
                <p:nvPr/>
              </p:nvPicPr>
              <p:blipFill>
                <a:blip r:embed="rId13" cstate="print"/>
                <a:srcRect b="-4013"/>
                <a:stretch>
                  <a:fillRect/>
                </a:stretch>
              </p:blipFill>
              <p:spPr bwMode="auto">
                <a:xfrm>
                  <a:off x="3510024" y="4453029"/>
                  <a:ext cx="1010802" cy="527416"/>
                </a:xfrm>
                <a:prstGeom prst="rect">
                  <a:avLst/>
                </a:prstGeom>
                <a:noFill/>
                <a:ln w="9525">
                  <a:noFill/>
                  <a:miter lim="800000"/>
                  <a:headEnd/>
                  <a:tailEnd/>
                </a:ln>
              </p:spPr>
            </p:pic>
            <p:sp>
              <p:nvSpPr>
                <p:cNvPr id="76" name="TextBox 75"/>
                <p:cNvSpPr txBox="1"/>
                <p:nvPr/>
              </p:nvSpPr>
              <p:spPr>
                <a:xfrm>
                  <a:off x="3913821" y="4629329"/>
                  <a:ext cx="394466" cy="184912"/>
                </a:xfrm>
                <a:prstGeom prst="rect">
                  <a:avLst/>
                </a:prstGeom>
                <a:noFill/>
              </p:spPr>
              <p:txBody>
                <a:bodyPr wrap="none" rtlCol="0">
                  <a:spAutoFit/>
                </a:bodyPr>
                <a:lstStyle/>
                <a:p>
                  <a:pPr algn="ctr" defTabSz="609585"/>
                  <a:r>
                    <a:rPr lang="en-US" sz="1600" dirty="0">
                      <a:solidFill>
                        <a:srgbClr val="000000"/>
                      </a:solidFill>
                      <a:latin typeface="Arial"/>
                    </a:rPr>
                    <a:t>GCP</a:t>
                  </a:r>
                </a:p>
              </p:txBody>
            </p:sp>
          </p:grpSp>
          <p:pic>
            <p:nvPicPr>
              <p:cNvPr id="74" name="Picture 73"/>
              <p:cNvPicPr>
                <a:picLocks noChangeAspect="1"/>
              </p:cNvPicPr>
              <p:nvPr/>
            </p:nvPicPr>
            <p:blipFill>
              <a:blip r:embed="rId18"/>
              <a:stretch>
                <a:fillRect/>
              </a:stretch>
            </p:blipFill>
            <p:spPr>
              <a:xfrm>
                <a:off x="6322786" y="5256759"/>
                <a:ext cx="379471" cy="337966"/>
              </a:xfrm>
              <a:prstGeom prst="rect">
                <a:avLst/>
              </a:prstGeom>
            </p:spPr>
          </p:pic>
        </p:grpSp>
      </p:grpSp>
      <p:sp>
        <p:nvSpPr>
          <p:cNvPr id="86" name="Slide Number Placeholder 1"/>
          <p:cNvSpPr txBox="1">
            <a:spLocks/>
          </p:cNvSpPr>
          <p:nvPr/>
        </p:nvSpPr>
        <p:spPr>
          <a:xfrm>
            <a:off x="5063" y="6431151"/>
            <a:ext cx="49778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fld id="{ADA07C09-8A41-3B46-A636-3955072BBB4F}" type="slidenum">
              <a:rPr lang="en-US" sz="1467">
                <a:solidFill>
                  <a:srgbClr val="B3B3B3"/>
                </a:solidFill>
                <a:latin typeface="Arial"/>
              </a:rPr>
              <a:pPr defTabSz="609585"/>
              <a:t>16</a:t>
            </a:fld>
            <a:endParaRPr lang="en-US" sz="1467" dirty="0">
              <a:solidFill>
                <a:srgbClr val="B3B3B3"/>
              </a:solidFill>
              <a:latin typeface="Arial"/>
            </a:endParaRPr>
          </a:p>
        </p:txBody>
      </p:sp>
      <p:grpSp>
        <p:nvGrpSpPr>
          <p:cNvPr id="6" name="Group 5"/>
          <p:cNvGrpSpPr/>
          <p:nvPr/>
        </p:nvGrpSpPr>
        <p:grpSpPr>
          <a:xfrm>
            <a:off x="1788665" y="1415564"/>
            <a:ext cx="3706971" cy="1725670"/>
            <a:chOff x="1341499" y="1061673"/>
            <a:chExt cx="2780228" cy="1294252"/>
          </a:xfrm>
        </p:grpSpPr>
        <p:sp>
          <p:nvSpPr>
            <p:cNvPr id="2" name="Rounded Rectangle 1"/>
            <p:cNvSpPr/>
            <p:nvPr/>
          </p:nvSpPr>
          <p:spPr>
            <a:xfrm>
              <a:off x="1341499" y="1061673"/>
              <a:ext cx="2780228" cy="1130359"/>
            </a:xfrm>
            <a:prstGeom prst="roundRect">
              <a:avLst>
                <a:gd name="adj" fmla="val 2367"/>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grpSp>
          <p:nvGrpSpPr>
            <p:cNvPr id="103" name="Group 102"/>
            <p:cNvGrpSpPr/>
            <p:nvPr/>
          </p:nvGrpSpPr>
          <p:grpSpPr>
            <a:xfrm>
              <a:off x="1394730" y="1120596"/>
              <a:ext cx="2527661" cy="1235329"/>
              <a:chOff x="125399" y="438037"/>
              <a:chExt cx="2807133" cy="1369424"/>
            </a:xfrm>
          </p:grpSpPr>
          <p:sp>
            <p:nvSpPr>
              <p:cNvPr id="104" name="TextBox 103"/>
              <p:cNvSpPr txBox="1"/>
              <p:nvPr/>
            </p:nvSpPr>
            <p:spPr>
              <a:xfrm>
                <a:off x="125399" y="1116560"/>
                <a:ext cx="2069226" cy="690901"/>
              </a:xfrm>
              <a:prstGeom prst="rect">
                <a:avLst/>
              </a:prstGeom>
              <a:noFill/>
            </p:spPr>
            <p:txBody>
              <a:bodyPr wrap="square" rtlCol="0">
                <a:spAutoFit/>
              </a:bodyPr>
              <a:lstStyle/>
              <a:p>
                <a:pPr algn="ctr" defTabSz="609585"/>
                <a:r>
                  <a:rPr lang="en-US" sz="1200" i="1" dirty="0">
                    <a:solidFill>
                      <a:srgbClr val="000000"/>
                    </a:solidFill>
                    <a:latin typeface="Arial"/>
                  </a:rPr>
                  <a:t>Compiled, staged, containerized, deployed and managed by platform, or BYO Cloud Ready </a:t>
                </a:r>
                <a:r>
                  <a:rPr lang="en-US" sz="1200" i="1" dirty="0" err="1">
                    <a:solidFill>
                      <a:srgbClr val="000000"/>
                    </a:solidFill>
                    <a:latin typeface="Arial"/>
                  </a:rPr>
                  <a:t>Docker</a:t>
                </a:r>
                <a:r>
                  <a:rPr lang="en-US" sz="1200" i="1" dirty="0">
                    <a:solidFill>
                      <a:srgbClr val="000000"/>
                    </a:solidFill>
                    <a:latin typeface="Arial"/>
                  </a:rPr>
                  <a:t> Image</a:t>
                </a:r>
              </a:p>
            </p:txBody>
          </p:sp>
          <p:pic>
            <p:nvPicPr>
              <p:cNvPr id="121" name="Picture 120" descr="homepage-docker-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29736" y="1196912"/>
                <a:ext cx="502796" cy="416064"/>
              </a:xfrm>
              <a:prstGeom prst="rect">
                <a:avLst/>
              </a:prstGeom>
            </p:spPr>
          </p:pic>
          <p:grpSp>
            <p:nvGrpSpPr>
              <p:cNvPr id="129" name="Group 128"/>
              <p:cNvGrpSpPr/>
              <p:nvPr/>
            </p:nvGrpSpPr>
            <p:grpSpPr>
              <a:xfrm>
                <a:off x="173339" y="438037"/>
                <a:ext cx="2744197" cy="811186"/>
                <a:chOff x="303844" y="506594"/>
                <a:chExt cx="2744197" cy="811186"/>
              </a:xfrm>
            </p:grpSpPr>
            <p:pic>
              <p:nvPicPr>
                <p:cNvPr id="149" name="Picture 148"/>
                <p:cNvPicPr>
                  <a:picLocks noChangeAspect="1"/>
                </p:cNvPicPr>
                <p:nvPr/>
              </p:nvPicPr>
              <p:blipFill>
                <a:blip r:embed="rId20"/>
                <a:stretch>
                  <a:fillRect/>
                </a:stretch>
              </p:blipFill>
              <p:spPr>
                <a:xfrm>
                  <a:off x="1934306" y="974185"/>
                  <a:ext cx="1113735" cy="275038"/>
                </a:xfrm>
                <a:prstGeom prst="rect">
                  <a:avLst/>
                </a:prstGeom>
                <a:noFill/>
                <a:ln w="28575" cmpd="sng">
                  <a:noFill/>
                  <a:prstDash val="dash"/>
                </a:ln>
              </p:spPr>
            </p:pic>
            <p:pic>
              <p:nvPicPr>
                <p:cNvPr id="150" name="Picture 149"/>
                <p:cNvPicPr>
                  <a:picLocks noChangeAspect="1"/>
                </p:cNvPicPr>
                <p:nvPr/>
              </p:nvPicPr>
              <p:blipFill>
                <a:blip r:embed="rId21"/>
                <a:stretch>
                  <a:fillRect/>
                </a:stretch>
              </p:blipFill>
              <p:spPr>
                <a:xfrm>
                  <a:off x="303844" y="545383"/>
                  <a:ext cx="1506415" cy="393785"/>
                </a:xfrm>
                <a:prstGeom prst="rect">
                  <a:avLst/>
                </a:prstGeom>
                <a:noFill/>
                <a:ln w="28575" cmpd="sng">
                  <a:noFill/>
                  <a:prstDash val="dash"/>
                </a:ln>
              </p:spPr>
            </p:pic>
            <p:grpSp>
              <p:nvGrpSpPr>
                <p:cNvPr id="151" name="Group 150"/>
                <p:cNvGrpSpPr/>
                <p:nvPr/>
              </p:nvGrpSpPr>
              <p:grpSpPr>
                <a:xfrm>
                  <a:off x="303844" y="903541"/>
                  <a:ext cx="1630462" cy="414239"/>
                  <a:chOff x="241141" y="855342"/>
                  <a:chExt cx="2723741" cy="647397"/>
                </a:xfrm>
              </p:grpSpPr>
              <p:pic>
                <p:nvPicPr>
                  <p:cNvPr id="154" name="Picture 153"/>
                  <p:cNvPicPr>
                    <a:picLocks noChangeAspect="1"/>
                  </p:cNvPicPr>
                  <p:nvPr/>
                </p:nvPicPr>
                <p:blipFill>
                  <a:blip r:embed="rId22"/>
                  <a:stretch>
                    <a:fillRect/>
                  </a:stretch>
                </p:blipFill>
                <p:spPr>
                  <a:xfrm>
                    <a:off x="1975561" y="965748"/>
                    <a:ext cx="429846" cy="429846"/>
                  </a:xfrm>
                  <a:prstGeom prst="rect">
                    <a:avLst/>
                  </a:prstGeom>
                </p:spPr>
              </p:pic>
              <p:pic>
                <p:nvPicPr>
                  <p:cNvPr id="155" name="Picture 154"/>
                  <p:cNvPicPr>
                    <a:picLocks noChangeAspect="1"/>
                  </p:cNvPicPr>
                  <p:nvPr/>
                </p:nvPicPr>
                <p:blipFill>
                  <a:blip r:embed="rId23"/>
                  <a:stretch>
                    <a:fillRect/>
                  </a:stretch>
                </p:blipFill>
                <p:spPr>
                  <a:xfrm>
                    <a:off x="2405407" y="911022"/>
                    <a:ext cx="559475" cy="559475"/>
                  </a:xfrm>
                  <a:prstGeom prst="rect">
                    <a:avLst/>
                  </a:prstGeom>
                </p:spPr>
              </p:pic>
              <p:pic>
                <p:nvPicPr>
                  <p:cNvPr id="156" name="Picture 155"/>
                  <p:cNvPicPr>
                    <a:picLocks noChangeAspect="1"/>
                  </p:cNvPicPr>
                  <p:nvPr/>
                </p:nvPicPr>
                <p:blipFill>
                  <a:blip r:embed="rId24"/>
                  <a:stretch>
                    <a:fillRect/>
                  </a:stretch>
                </p:blipFill>
                <p:spPr>
                  <a:xfrm>
                    <a:off x="737345" y="914028"/>
                    <a:ext cx="549564" cy="504799"/>
                  </a:xfrm>
                  <a:prstGeom prst="rect">
                    <a:avLst/>
                  </a:prstGeom>
                </p:spPr>
              </p:pic>
              <p:pic>
                <p:nvPicPr>
                  <p:cNvPr id="157" name="Picture 156"/>
                  <p:cNvPicPr>
                    <a:picLocks noChangeAspect="1"/>
                  </p:cNvPicPr>
                  <p:nvPr/>
                </p:nvPicPr>
                <p:blipFill>
                  <a:blip r:embed="rId25"/>
                  <a:stretch>
                    <a:fillRect/>
                  </a:stretch>
                </p:blipFill>
                <p:spPr>
                  <a:xfrm>
                    <a:off x="1286909" y="855342"/>
                    <a:ext cx="647397" cy="647397"/>
                  </a:xfrm>
                  <a:prstGeom prst="rect">
                    <a:avLst/>
                  </a:prstGeom>
                </p:spPr>
              </p:pic>
              <p:pic>
                <p:nvPicPr>
                  <p:cNvPr id="158" name="Picture 157"/>
                  <p:cNvPicPr>
                    <a:picLocks noChangeAspect="1"/>
                  </p:cNvPicPr>
                  <p:nvPr/>
                </p:nvPicPr>
                <p:blipFill>
                  <a:blip r:embed="rId26"/>
                  <a:stretch>
                    <a:fillRect/>
                  </a:stretch>
                </p:blipFill>
                <p:spPr>
                  <a:xfrm>
                    <a:off x="241141" y="894151"/>
                    <a:ext cx="561445" cy="561445"/>
                  </a:xfrm>
                  <a:prstGeom prst="rect">
                    <a:avLst/>
                  </a:prstGeom>
                </p:spPr>
              </p:pic>
            </p:grpSp>
            <p:pic>
              <p:nvPicPr>
                <p:cNvPr id="152" name="Picture 151"/>
                <p:cNvPicPr>
                  <a:picLocks noChangeAspect="1"/>
                </p:cNvPicPr>
                <p:nvPr/>
              </p:nvPicPr>
              <p:blipFill>
                <a:blip r:embed="rId27"/>
                <a:stretch>
                  <a:fillRect/>
                </a:stretch>
              </p:blipFill>
              <p:spPr>
                <a:xfrm>
                  <a:off x="1823449" y="506594"/>
                  <a:ext cx="501679" cy="501679"/>
                </a:xfrm>
                <a:prstGeom prst="rect">
                  <a:avLst/>
                </a:prstGeom>
              </p:spPr>
            </p:pic>
            <p:pic>
              <p:nvPicPr>
                <p:cNvPr id="153" name="Picture 152"/>
                <p:cNvPicPr>
                  <a:picLocks noChangeAspect="1"/>
                </p:cNvPicPr>
                <p:nvPr/>
              </p:nvPicPr>
              <p:blipFill>
                <a:blip r:embed="rId28"/>
                <a:stretch>
                  <a:fillRect/>
                </a:stretch>
              </p:blipFill>
              <p:spPr>
                <a:xfrm>
                  <a:off x="2434268" y="618420"/>
                  <a:ext cx="613773" cy="287337"/>
                </a:xfrm>
                <a:prstGeom prst="rect">
                  <a:avLst/>
                </a:prstGeom>
              </p:spPr>
            </p:pic>
          </p:grpSp>
          <p:cxnSp>
            <p:nvCxnSpPr>
              <p:cNvPr id="130" name="Straight Connector 129"/>
              <p:cNvCxnSpPr/>
              <p:nvPr/>
            </p:nvCxnSpPr>
            <p:spPr>
              <a:xfrm>
                <a:off x="2242065" y="1249224"/>
                <a:ext cx="0" cy="32653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2" name="Rectangle 51"/>
          <p:cNvSpPr/>
          <p:nvPr/>
        </p:nvSpPr>
        <p:spPr>
          <a:xfrm>
            <a:off x="1721817" y="1350241"/>
            <a:ext cx="3863945" cy="2466945"/>
          </a:xfrm>
          <a:prstGeom prst="rect">
            <a:avLst/>
          </a:prstGeom>
          <a:solidFill>
            <a:schemeClr val="bg2">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endParaRPr lang="en-US" sz="2400">
              <a:solidFill>
                <a:srgbClr val="000000"/>
              </a:solidFill>
              <a:latin typeface="Arial"/>
            </a:endParaRPr>
          </a:p>
        </p:txBody>
      </p:sp>
    </p:spTree>
    <p:extLst>
      <p:ext uri="{BB962C8B-B14F-4D97-AF65-F5344CB8AC3E}">
        <p14:creationId xmlns:p14="http://schemas.microsoft.com/office/powerpoint/2010/main" val="31666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p:tgtEl>
                                          <p:spTgt spid="67"/>
                                        </p:tgtEl>
                                        <p:attrNameLst>
                                          <p:attrName>ppt_y</p:attrName>
                                        </p:attrNameLst>
                                      </p:cBhvr>
                                      <p:tavLst>
                                        <p:tav tm="0">
                                          <p:val>
                                            <p:strVal val="#ppt_y+#ppt_h*1.125000"/>
                                          </p:val>
                                        </p:tav>
                                        <p:tav tm="100000">
                                          <p:val>
                                            <p:strVal val="#ppt_y"/>
                                          </p:val>
                                        </p:tav>
                                      </p:tavLst>
                                    </p:anim>
                                    <p:animEffect transition="in" filter="wipe(up)">
                                      <p:cBhvr>
                                        <p:cTn id="8" dur="500"/>
                                        <p:tgtEl>
                                          <p:spTgt spid="6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xit" presetSubtype="0" fill="hold" nodeType="withEffect">
                                  <p:stCondLst>
                                    <p:cond delay="0"/>
                                  </p:stCondLst>
                                  <p:childTnLst>
                                    <p:animEffect transition="out" filter="fade">
                                      <p:cBhvr>
                                        <p:cTn id="18" dur="500"/>
                                        <p:tgtEl>
                                          <p:spTgt spid="54"/>
                                        </p:tgtEl>
                                      </p:cBhvr>
                                    </p:animEffect>
                                    <p:set>
                                      <p:cBhvr>
                                        <p:cTn id="19" dur="1" fill="hold">
                                          <p:stCondLst>
                                            <p:cond delay="499"/>
                                          </p:stCondLst>
                                        </p:cTn>
                                        <p:tgtEl>
                                          <p:spTgt spid="54"/>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52"/>
                                        </p:tgtEl>
                                      </p:cBhvr>
                                    </p:animEffect>
                                    <p:set>
                                      <p:cBhvr>
                                        <p:cTn id="22"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6638781" y="3784717"/>
            <a:ext cx="4710843" cy="2342713"/>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a:endParaRPr>
          </a:p>
        </p:txBody>
      </p:sp>
      <p:pic>
        <p:nvPicPr>
          <p:cNvPr id="3" name="Picture 2"/>
          <p:cNvPicPr>
            <a:picLocks noChangeAspect="1"/>
          </p:cNvPicPr>
          <p:nvPr/>
        </p:nvPicPr>
        <p:blipFill>
          <a:blip r:embed="rId3"/>
          <a:stretch>
            <a:fillRect/>
          </a:stretch>
        </p:blipFill>
        <p:spPr>
          <a:xfrm>
            <a:off x="7009653" y="3192114"/>
            <a:ext cx="4032295" cy="2566693"/>
          </a:xfrm>
          <a:prstGeom prst="rect">
            <a:avLst/>
          </a:prstGeom>
        </p:spPr>
      </p:pic>
      <p:sp>
        <p:nvSpPr>
          <p:cNvPr id="83" name="Shape 83"/>
          <p:cNvSpPr/>
          <p:nvPr/>
        </p:nvSpPr>
        <p:spPr>
          <a:xfrm>
            <a:off x="961265" y="5069243"/>
            <a:ext cx="1584960" cy="1219200"/>
          </a:xfrm>
          <a:prstGeom prst="rect">
            <a:avLst/>
          </a:prstGeom>
          <a:noFill/>
          <a:ln>
            <a:noFill/>
          </a:ln>
        </p:spPr>
        <p:txBody>
          <a:bodyPr lIns="121900" tIns="60933" rIns="121900" bIns="60933" anchor="t" anchorCtr="0">
            <a:noAutofit/>
          </a:bodyPr>
          <a:lstStyle/>
          <a:p>
            <a:pPr algn="ctr" defTabSz="609585">
              <a:buSzPct val="25000"/>
            </a:pPr>
            <a:r>
              <a:rPr lang="en-US" sz="1067" b="1" dirty="0">
                <a:solidFill>
                  <a:srgbClr val="FFFFFF"/>
                </a:solidFill>
                <a:latin typeface="Arial"/>
                <a:ea typeface="Arial"/>
                <a:cs typeface="Arial"/>
                <a:sym typeface="Arial"/>
              </a:rPr>
              <a:t>Distributed revision control and source code management. Collaborative software development.</a:t>
            </a:r>
          </a:p>
        </p:txBody>
      </p:sp>
      <p:sp>
        <p:nvSpPr>
          <p:cNvPr id="84" name="Shape 84"/>
          <p:cNvSpPr/>
          <p:nvPr/>
        </p:nvSpPr>
        <p:spPr>
          <a:xfrm>
            <a:off x="2758047" y="5065313"/>
            <a:ext cx="1584960" cy="1219200"/>
          </a:xfrm>
          <a:prstGeom prst="rect">
            <a:avLst/>
          </a:prstGeom>
          <a:noFill/>
          <a:ln>
            <a:noFill/>
          </a:ln>
        </p:spPr>
        <p:txBody>
          <a:bodyPr lIns="121900" tIns="60933" rIns="121900" bIns="60933" anchor="t" anchorCtr="0">
            <a:noAutofit/>
          </a:bodyPr>
          <a:lstStyle/>
          <a:p>
            <a:pPr algn="ctr" defTabSz="609585">
              <a:buSzPct val="25000"/>
            </a:pPr>
            <a:r>
              <a:rPr lang="en-US" sz="1067" b="1" dirty="0">
                <a:solidFill>
                  <a:srgbClr val="FFFFFF"/>
                </a:solidFill>
                <a:latin typeface="Arial"/>
                <a:ea typeface="Arial"/>
                <a:cs typeface="Arial"/>
                <a:sym typeface="Arial"/>
              </a:rPr>
              <a:t>Build, test and deploy software projects continuously and incrementally. Thousands of compatible plugins.</a:t>
            </a:r>
          </a:p>
        </p:txBody>
      </p:sp>
      <p:sp>
        <p:nvSpPr>
          <p:cNvPr id="85" name="Shape 85"/>
          <p:cNvSpPr/>
          <p:nvPr/>
        </p:nvSpPr>
        <p:spPr>
          <a:xfrm>
            <a:off x="4589349" y="5075244"/>
            <a:ext cx="1584960" cy="1219200"/>
          </a:xfrm>
          <a:prstGeom prst="rect">
            <a:avLst/>
          </a:prstGeom>
          <a:noFill/>
          <a:ln>
            <a:noFill/>
          </a:ln>
        </p:spPr>
        <p:txBody>
          <a:bodyPr lIns="121900" tIns="60933" rIns="121900" bIns="60933" anchor="t" anchorCtr="0">
            <a:noAutofit/>
          </a:bodyPr>
          <a:lstStyle/>
          <a:p>
            <a:pPr algn="ctr" defTabSz="609585">
              <a:buSzPct val="25000"/>
            </a:pPr>
            <a:r>
              <a:rPr lang="en-US" sz="1067" b="1" dirty="0">
                <a:solidFill>
                  <a:srgbClr val="FFFFFF"/>
                </a:solidFill>
                <a:latin typeface="Arial"/>
                <a:ea typeface="Arial"/>
                <a:cs typeface="Arial"/>
                <a:sym typeface="Arial"/>
              </a:rPr>
              <a:t>Share binaries and manage distributions. Manage artifact lifecycle. </a:t>
            </a:r>
          </a:p>
        </p:txBody>
      </p:sp>
      <p:sp>
        <p:nvSpPr>
          <p:cNvPr id="86" name="Shape 86"/>
          <p:cNvSpPr/>
          <p:nvPr/>
        </p:nvSpPr>
        <p:spPr>
          <a:xfrm>
            <a:off x="6801840" y="4885124"/>
            <a:ext cx="4443307" cy="873683"/>
          </a:xfrm>
          <a:prstGeom prst="rect">
            <a:avLst/>
          </a:prstGeom>
          <a:noFill/>
          <a:ln>
            <a:noFill/>
          </a:ln>
        </p:spPr>
        <p:txBody>
          <a:bodyPr lIns="121900" tIns="60933" rIns="121900" bIns="60933" anchor="t" anchorCtr="0">
            <a:noAutofit/>
          </a:bodyPr>
          <a:lstStyle/>
          <a:p>
            <a:pPr algn="ctr" defTabSz="609585">
              <a:buSzPct val="25000"/>
            </a:pPr>
            <a:r>
              <a:rPr lang="en-US" sz="1067" b="1" dirty="0">
                <a:solidFill>
                  <a:srgbClr val="FFFFFF"/>
                </a:solidFill>
                <a:latin typeface="Arial"/>
                <a:ea typeface="Arial"/>
                <a:cs typeface="Arial"/>
                <a:sym typeface="Arial"/>
              </a:rPr>
              <a:t>Develop, Test, QA and Production on the same platform. </a:t>
            </a:r>
          </a:p>
          <a:p>
            <a:pPr algn="ctr" defTabSz="609585">
              <a:buSzPct val="25000"/>
            </a:pPr>
            <a:r>
              <a:rPr lang="en-US" sz="1067" b="1" dirty="0">
                <a:solidFill>
                  <a:srgbClr val="FFFFFF"/>
                </a:solidFill>
                <a:latin typeface="Arial"/>
                <a:ea typeface="Arial"/>
                <a:cs typeface="Arial"/>
                <a:sym typeface="Arial"/>
              </a:rPr>
              <a:t>Horizontal scaling, high availability, security, logging, update management </a:t>
            </a:r>
          </a:p>
          <a:p>
            <a:pPr algn="ctr" defTabSz="609585">
              <a:buSzPct val="25000"/>
            </a:pPr>
            <a:r>
              <a:rPr lang="en-US" sz="1067" b="1" dirty="0">
                <a:solidFill>
                  <a:srgbClr val="FFFFFF"/>
                </a:solidFill>
                <a:latin typeface="Arial"/>
                <a:ea typeface="Arial"/>
                <a:cs typeface="Arial"/>
                <a:sym typeface="Arial"/>
              </a:rPr>
              <a:t>Built-in ecosystem of services. </a:t>
            </a:r>
          </a:p>
          <a:p>
            <a:pPr algn="ctr" defTabSz="609585">
              <a:buSzPct val="25000"/>
            </a:pPr>
            <a:r>
              <a:rPr lang="en-US" sz="1067" b="1" dirty="0">
                <a:solidFill>
                  <a:srgbClr val="FFFFFF"/>
                </a:solidFill>
                <a:latin typeface="Arial"/>
                <a:ea typeface="Arial"/>
                <a:cs typeface="Arial"/>
                <a:sym typeface="Arial"/>
              </a:rPr>
              <a:t>Deploy, operate and scale on IAAS of choice.</a:t>
            </a:r>
          </a:p>
          <a:p>
            <a:pPr algn="ctr" defTabSz="609585">
              <a:buSzPct val="25000"/>
            </a:pPr>
            <a:r>
              <a:rPr lang="en-US" sz="1067" b="1" dirty="0">
                <a:solidFill>
                  <a:srgbClr val="FFFFFF"/>
                </a:solidFill>
                <a:latin typeface="Arial"/>
                <a:ea typeface="Arial"/>
                <a:cs typeface="Arial"/>
                <a:sym typeface="Arial"/>
              </a:rPr>
              <a:t>Simple, developer friendly commands and APIs. </a:t>
            </a:r>
          </a:p>
          <a:p>
            <a:pPr algn="ctr" defTabSz="609585">
              <a:buSzPct val="25000"/>
            </a:pPr>
            <a:endParaRPr sz="1067" b="1" dirty="0">
              <a:solidFill>
                <a:srgbClr val="FFFFFF"/>
              </a:solidFill>
              <a:latin typeface="Arial"/>
              <a:ea typeface="Arial"/>
              <a:cs typeface="Arial"/>
              <a:sym typeface="Arial"/>
            </a:endParaRPr>
          </a:p>
        </p:txBody>
      </p:sp>
      <p:sp>
        <p:nvSpPr>
          <p:cNvPr id="87" name="Shape 87"/>
          <p:cNvSpPr/>
          <p:nvPr/>
        </p:nvSpPr>
        <p:spPr>
          <a:xfrm>
            <a:off x="941366" y="2177052"/>
            <a:ext cx="2536017" cy="76697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121900" tIns="60933" rIns="121900" bIns="60933" anchor="ctr" anchorCtr="0">
            <a:noAutofit/>
          </a:bodyPr>
          <a:lstStyle/>
          <a:p>
            <a:pPr defTabSz="609585">
              <a:buSzPct val="25000"/>
            </a:pPr>
            <a:r>
              <a:rPr lang="en-US" sz="1067" b="1" dirty="0">
                <a:solidFill>
                  <a:srgbClr val="4C4C4C"/>
                </a:solidFill>
                <a:latin typeface="Arial"/>
                <a:ea typeface="Arial"/>
                <a:cs typeface="Arial"/>
                <a:sym typeface="Arial"/>
              </a:rPr>
              <a:t>AUTOMATION.</a:t>
            </a:r>
          </a:p>
          <a:p>
            <a:pPr defTabSz="609585">
              <a:buSzPct val="25000"/>
            </a:pPr>
            <a:r>
              <a:rPr lang="en-US" sz="1067" dirty="0">
                <a:solidFill>
                  <a:srgbClr val="000000"/>
                </a:solidFill>
                <a:latin typeface="Arial"/>
                <a:ea typeface="Arial"/>
                <a:cs typeface="Arial"/>
                <a:sym typeface="Arial"/>
              </a:rPr>
              <a:t>Integrate tools and automate processes from testing to builds and deployment.</a:t>
            </a:r>
          </a:p>
        </p:txBody>
      </p:sp>
      <p:sp>
        <p:nvSpPr>
          <p:cNvPr id="88" name="Shape 88"/>
          <p:cNvSpPr/>
          <p:nvPr/>
        </p:nvSpPr>
        <p:spPr>
          <a:xfrm>
            <a:off x="3695192" y="2181036"/>
            <a:ext cx="2536017" cy="76697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121900" tIns="60933" rIns="121900" bIns="60933" anchor="ctr" anchorCtr="0">
            <a:noAutofit/>
          </a:bodyPr>
          <a:lstStyle/>
          <a:p>
            <a:pPr defTabSz="609585">
              <a:buSzPct val="25000"/>
            </a:pPr>
            <a:r>
              <a:rPr lang="en-US" sz="1067" b="1" dirty="0">
                <a:solidFill>
                  <a:srgbClr val="4C4C4C"/>
                </a:solidFill>
                <a:latin typeface="Arial"/>
                <a:ea typeface="Arial"/>
                <a:cs typeface="Arial"/>
                <a:sym typeface="Arial"/>
              </a:rPr>
              <a:t>SPEED.</a:t>
            </a:r>
          </a:p>
          <a:p>
            <a:pPr defTabSz="609585">
              <a:buSzPct val="25000"/>
            </a:pPr>
            <a:r>
              <a:rPr lang="en-US" sz="1067" dirty="0">
                <a:solidFill>
                  <a:srgbClr val="000000"/>
                </a:solidFill>
                <a:latin typeface="Arial"/>
                <a:ea typeface="Arial"/>
                <a:cs typeface="Arial"/>
                <a:sym typeface="Arial"/>
              </a:rPr>
              <a:t>Releasing more frequently with fewer bits will reduce complexity and improve time-to-market.</a:t>
            </a:r>
          </a:p>
        </p:txBody>
      </p:sp>
      <p:sp>
        <p:nvSpPr>
          <p:cNvPr id="89" name="Shape 89"/>
          <p:cNvSpPr/>
          <p:nvPr/>
        </p:nvSpPr>
        <p:spPr>
          <a:xfrm>
            <a:off x="6449018" y="2181036"/>
            <a:ext cx="2536017" cy="76697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121900" tIns="60933" rIns="121900" bIns="60933" anchor="ctr" anchorCtr="0">
            <a:noAutofit/>
          </a:bodyPr>
          <a:lstStyle/>
          <a:p>
            <a:pPr defTabSz="609585">
              <a:buSzPct val="25000"/>
            </a:pPr>
            <a:r>
              <a:rPr lang="en-US" sz="1067" b="1" dirty="0">
                <a:solidFill>
                  <a:srgbClr val="4C4C4C"/>
                </a:solidFill>
                <a:latin typeface="Arial"/>
                <a:ea typeface="Arial"/>
                <a:cs typeface="Arial"/>
                <a:sym typeface="Arial"/>
              </a:rPr>
              <a:t>QUALITY.</a:t>
            </a:r>
          </a:p>
          <a:p>
            <a:pPr defTabSz="609585">
              <a:buSzPct val="25000"/>
            </a:pPr>
            <a:r>
              <a:rPr lang="en-US" sz="1067" dirty="0">
                <a:solidFill>
                  <a:srgbClr val="000000"/>
                </a:solidFill>
                <a:latin typeface="Arial"/>
                <a:ea typeface="Arial"/>
                <a:cs typeface="Arial"/>
                <a:sym typeface="Arial"/>
              </a:rPr>
              <a:t>Shorten feedback loop using test-driven development to surface problems sooner.</a:t>
            </a:r>
          </a:p>
        </p:txBody>
      </p:sp>
      <p:sp>
        <p:nvSpPr>
          <p:cNvPr id="90" name="Shape 90"/>
          <p:cNvSpPr/>
          <p:nvPr/>
        </p:nvSpPr>
        <p:spPr>
          <a:xfrm>
            <a:off x="9202842" y="2181036"/>
            <a:ext cx="2536017" cy="766979"/>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121900" tIns="60933" rIns="121900" bIns="60933" anchor="ctr" anchorCtr="0">
            <a:noAutofit/>
          </a:bodyPr>
          <a:lstStyle/>
          <a:p>
            <a:pPr defTabSz="609585">
              <a:buSzPct val="25000"/>
            </a:pPr>
            <a:r>
              <a:rPr lang="en-US" sz="1067" b="1" dirty="0">
                <a:solidFill>
                  <a:srgbClr val="4C4C4C"/>
                </a:solidFill>
                <a:latin typeface="Arial"/>
                <a:ea typeface="Arial"/>
                <a:cs typeface="Arial"/>
                <a:sym typeface="Arial"/>
              </a:rPr>
              <a:t>AGILITY.</a:t>
            </a:r>
          </a:p>
          <a:p>
            <a:pPr defTabSz="609585">
              <a:buSzPct val="25000"/>
            </a:pPr>
            <a:r>
              <a:rPr lang="en-US" sz="1067" dirty="0">
                <a:solidFill>
                  <a:srgbClr val="000000"/>
                </a:solidFill>
                <a:latin typeface="Arial"/>
                <a:ea typeface="Arial"/>
                <a:cs typeface="Arial"/>
                <a:sym typeface="Arial"/>
              </a:rPr>
              <a:t>Push updates on regular basis with no downtime to improve customer experience and time to market.</a:t>
            </a:r>
          </a:p>
        </p:txBody>
      </p:sp>
      <p:grpSp>
        <p:nvGrpSpPr>
          <p:cNvPr id="91" name="Shape 91"/>
          <p:cNvGrpSpPr/>
          <p:nvPr/>
        </p:nvGrpSpPr>
        <p:grpSpPr>
          <a:xfrm>
            <a:off x="300803" y="3043635"/>
            <a:ext cx="11438056" cy="3240880"/>
            <a:chOff x="87342" y="2286009"/>
            <a:chExt cx="8578542" cy="2430660"/>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121900" tIns="60933" rIns="121900" bIns="60933" anchor="ctr" anchorCtr="0">
              <a:noAutofit/>
            </a:bodyPr>
            <a:lstStyle/>
            <a:p>
              <a:pPr algn="ctr" defTabSz="609585">
                <a:buSzPct val="25000"/>
              </a:pPr>
              <a:r>
                <a:rPr lang="en-US" sz="1333" b="1" dirty="0">
                  <a:solidFill>
                    <a:srgbClr val="FFFFFF"/>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121900" tIns="60933" rIns="121900" bIns="60933" anchor="ctr" anchorCtr="0">
              <a:noAutofit/>
            </a:bodyPr>
            <a:lstStyle/>
            <a:p>
              <a:pPr algn="ctr" defTabSz="609585">
                <a:buSzPct val="25000"/>
              </a:pPr>
              <a:r>
                <a:rPr lang="en-US" sz="1333" b="1" dirty="0">
                  <a:solidFill>
                    <a:srgbClr val="FFFFFF"/>
                  </a:solidFill>
                  <a:latin typeface="Arial"/>
                  <a:ea typeface="Arial"/>
                  <a:cs typeface="Arial"/>
                  <a:sym typeface="Arial"/>
                </a:rPr>
                <a:t>Automate Build &amp; Test</a:t>
              </a: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121900" tIns="60933" rIns="121900" bIns="60933" anchor="ctr" anchorCtr="0">
              <a:noAutofit/>
            </a:bodyPr>
            <a:lstStyle/>
            <a:p>
              <a:pPr algn="ctr" defTabSz="609585">
                <a:buSzPct val="25000"/>
              </a:pPr>
              <a:r>
                <a:rPr lang="en-US" sz="1333" b="1" dirty="0">
                  <a:solidFill>
                    <a:srgbClr val="FFFFFF"/>
                  </a:solidFill>
                  <a:latin typeface="Arial"/>
                  <a:ea typeface="Arial"/>
                  <a:cs typeface="Arial"/>
                  <a:sym typeface="Arial"/>
                </a:rPr>
                <a:t>Manage 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121900" tIns="60933" rIns="121900" bIns="60933" anchor="ctr" anchorCtr="0">
              <a:noAutofit/>
            </a:bodyPr>
            <a:lstStyle/>
            <a:p>
              <a:pPr algn="ctr" defTabSz="609585">
                <a:buSzPct val="25000"/>
              </a:pPr>
              <a:r>
                <a:rPr lang="en-US" sz="1333" b="1" dirty="0">
                  <a:solidFill>
                    <a:srgbClr val="FFFFFF"/>
                  </a:solidFill>
                  <a:latin typeface="Arial"/>
                  <a:ea typeface="Arial"/>
                  <a:cs typeface="Arial"/>
                  <a:sym typeface="Arial"/>
                </a:rPr>
                <a:t>Pivotal Cloud Foundry (Elastic Runtime)</a:t>
              </a:r>
            </a:p>
          </p:txBody>
        </p:sp>
        <p:sp>
          <p:nvSpPr>
            <p:cNvPr id="102" name="Shape 102"/>
            <p:cNvSpPr txBox="1"/>
            <p:nvPr/>
          </p:nvSpPr>
          <p:spPr>
            <a:xfrm rot="16200000">
              <a:off x="-162629" y="2535980"/>
              <a:ext cx="776939" cy="276998"/>
            </a:xfrm>
            <a:prstGeom prst="rect">
              <a:avLst/>
            </a:prstGeom>
            <a:noFill/>
            <a:ln>
              <a:noFill/>
            </a:ln>
          </p:spPr>
          <p:txBody>
            <a:bodyPr lIns="121900" tIns="60933" rIns="121900" bIns="60933" anchor="t" anchorCtr="0">
              <a:noAutofit/>
            </a:bodyPr>
            <a:lstStyle/>
            <a:p>
              <a:pPr algn="ctr" defTabSz="609585">
                <a:buSzPct val="25000"/>
              </a:pPr>
              <a:r>
                <a:rPr lang="en-US" sz="1067" b="1" dirty="0">
                  <a:solidFill>
                    <a:srgbClr val="FFFFFF"/>
                  </a:solidFill>
                  <a:latin typeface="Arial"/>
                  <a:ea typeface="Arial"/>
                  <a:cs typeface="Arial"/>
                  <a:sym typeface="Arial"/>
                </a:rPr>
                <a:t>Build Pipeline Operations</a:t>
              </a:r>
            </a:p>
          </p:txBody>
        </p:sp>
        <p:sp>
          <p:nvSpPr>
            <p:cNvPr id="103" name="Shape 103"/>
            <p:cNvSpPr txBox="1"/>
            <p:nvPr/>
          </p:nvSpPr>
          <p:spPr>
            <a:xfrm rot="16200000">
              <a:off x="-471472" y="3707296"/>
              <a:ext cx="1694987" cy="323760"/>
            </a:xfrm>
            <a:prstGeom prst="rect">
              <a:avLst/>
            </a:prstGeom>
            <a:noFill/>
            <a:ln>
              <a:noFill/>
            </a:ln>
          </p:spPr>
          <p:txBody>
            <a:bodyPr lIns="121900" tIns="60933" rIns="121900" bIns="60933" anchor="t" anchorCtr="0">
              <a:noAutofit/>
            </a:bodyPr>
            <a:lstStyle/>
            <a:p>
              <a:pPr algn="ctr" defTabSz="609585">
                <a:buSzPct val="25000"/>
              </a:pPr>
              <a:r>
                <a:rPr lang="en-US" sz="2400" b="1" dirty="0">
                  <a:solidFill>
                    <a:srgbClr val="FFFFFF"/>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121900" tIns="60933" rIns="121900" bIns="60933" anchor="t" anchorCtr="0">
              <a:noAutofit/>
            </a:bodyPr>
            <a:lstStyle/>
            <a:p>
              <a:pPr algn="ctr" defTabSz="609585">
                <a:buSzPct val="25000"/>
              </a:pPr>
              <a:r>
                <a:rPr lang="en-US" sz="1333" b="1" dirty="0" err="1">
                  <a:solidFill>
                    <a:srgbClr val="FFFFFF"/>
                  </a:solidFill>
                  <a:latin typeface="Arial"/>
                  <a:ea typeface="Arial"/>
                  <a:cs typeface="Arial"/>
                  <a:sym typeface="Arial"/>
                </a:rPr>
                <a:t>Gitlab</a:t>
              </a:r>
              <a:endParaRPr lang="en-US" sz="1333" b="1" dirty="0">
                <a:solidFill>
                  <a:srgbClr val="FFFFFF"/>
                </a:solidFill>
                <a:latin typeface="Aria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121900" tIns="60933" rIns="121900" bIns="60933" anchor="t" anchorCtr="0">
              <a:noAutofit/>
            </a:bodyPr>
            <a:lstStyle/>
            <a:p>
              <a:pPr algn="ctr" defTabSz="609585">
                <a:buSzPct val="25000"/>
              </a:pPr>
              <a:r>
                <a:rPr lang="en-US" sz="1333" b="1" dirty="0">
                  <a:solidFill>
                    <a:srgbClr val="FFFFFF"/>
                  </a:solidFill>
                  <a:latin typeface="Arial"/>
                  <a:ea typeface="Arial"/>
                  <a:cs typeface="Arial"/>
                  <a:sym typeface="Arial"/>
                </a:rPr>
                <a:t>Jenkins</a:t>
              </a:r>
            </a:p>
          </p:txBody>
        </p:sp>
      </p:gr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2084" y="3972548"/>
            <a:ext cx="853440" cy="853440"/>
          </a:xfrm>
          <a:prstGeom prst="rect">
            <a:avLst/>
          </a:prstGeom>
        </p:spPr>
      </p:pic>
      <p:sp>
        <p:nvSpPr>
          <p:cNvPr id="27" name="Shape 82"/>
          <p:cNvSpPr txBox="1">
            <a:spLocks noGrp="1"/>
          </p:cNvSpPr>
          <p:nvPr>
            <p:ph type="title"/>
          </p:nvPr>
        </p:nvSpPr>
        <p:spPr>
          <a:xfrm>
            <a:off x="394876" y="246647"/>
            <a:ext cx="11214099" cy="613832"/>
          </a:xfrm>
          <a:prstGeom prst="rect">
            <a:avLst/>
          </a:prstGeom>
          <a:noFill/>
          <a:ln>
            <a:noFill/>
          </a:ln>
        </p:spPr>
        <p:txBody>
          <a:bodyPr lIns="0" tIns="0" rIns="0" bIns="0" anchor="t" anchorCtr="0">
            <a:noAutofit/>
          </a:bodyPr>
          <a:lstStyle/>
          <a:p>
            <a:pPr algn="l">
              <a:lnSpc>
                <a:spcPct val="90000"/>
              </a:lnSpc>
              <a:spcBef>
                <a:spcPts val="0"/>
              </a:spcBef>
              <a:buClr>
                <a:srgbClr val="00685D"/>
              </a:buClr>
              <a:buSzPct val="25000"/>
            </a:pPr>
            <a:r>
              <a:rPr lang="en-US" sz="4267" dirty="0">
                <a:solidFill>
                  <a:schemeClr val="accent1"/>
                </a:solidFill>
                <a:ea typeface="Arial"/>
                <a:cs typeface="Arial"/>
                <a:sym typeface="Arial"/>
              </a:rPr>
              <a:t>Application Lifecycle Management: CI/CD</a:t>
            </a:r>
            <a:endParaRPr lang="en-US" sz="2400" dirty="0">
              <a:solidFill>
                <a:schemeClr val="accent1"/>
              </a:solidFill>
              <a:ea typeface="Arial"/>
              <a:cs typeface="Arial"/>
              <a:sym typeface="Arial"/>
            </a:endParaRPr>
          </a:p>
        </p:txBody>
      </p:sp>
      <p:sp>
        <p:nvSpPr>
          <p:cNvPr id="28" name="Text Placeholder 1"/>
          <p:cNvSpPr txBox="1">
            <a:spLocks/>
          </p:cNvSpPr>
          <p:nvPr/>
        </p:nvSpPr>
        <p:spPr>
          <a:xfrm>
            <a:off x="300803" y="746716"/>
            <a:ext cx="11214099" cy="46162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endParaRPr lang="en-US" sz="2667" dirty="0">
              <a:solidFill>
                <a:srgbClr val="000000"/>
              </a:solidFill>
              <a:latin typeface="Arial"/>
            </a:endParaRPr>
          </a:p>
        </p:txBody>
      </p:sp>
      <p:pic>
        <p:nvPicPr>
          <p:cNvPr id="6" name="Picture 5"/>
          <p:cNvPicPr>
            <a:picLocks noChangeAspect="1"/>
          </p:cNvPicPr>
          <p:nvPr/>
        </p:nvPicPr>
        <p:blipFill>
          <a:blip r:embed="rId5"/>
          <a:stretch>
            <a:fillRect/>
          </a:stretch>
        </p:blipFill>
        <p:spPr>
          <a:xfrm>
            <a:off x="2556060" y="3914207"/>
            <a:ext cx="1964989" cy="1146244"/>
          </a:xfrm>
          <a:prstGeom prst="rect">
            <a:avLst/>
          </a:prstGeom>
        </p:spPr>
      </p:pic>
      <p:pic>
        <p:nvPicPr>
          <p:cNvPr id="7" name="Picture 6"/>
          <p:cNvPicPr>
            <a:picLocks noChangeAspect="1"/>
          </p:cNvPicPr>
          <p:nvPr/>
        </p:nvPicPr>
        <p:blipFill>
          <a:blip r:embed="rId6"/>
          <a:stretch>
            <a:fillRect/>
          </a:stretch>
        </p:blipFill>
        <p:spPr>
          <a:xfrm>
            <a:off x="4876317" y="3972549"/>
            <a:ext cx="1106492" cy="1106492"/>
          </a:xfrm>
          <a:prstGeom prst="rect">
            <a:avLst/>
          </a:prstGeom>
        </p:spPr>
      </p:pic>
    </p:spTree>
    <p:extLst>
      <p:ext uri="{BB962C8B-B14F-4D97-AF65-F5344CB8AC3E}">
        <p14:creationId xmlns:p14="http://schemas.microsoft.com/office/powerpoint/2010/main" val="9629389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234039" y="4291463"/>
            <a:ext cx="1792816" cy="1018071"/>
          </a:xfrm>
          <a:prstGeom prst="rect">
            <a:avLst/>
          </a:prstGeom>
          <a:noFill/>
          <a:ln w="12700" cmpd="sng">
            <a:solidFill>
              <a:srgbClr val="705D8B"/>
            </a:solidFill>
            <a:prstDash val="dash"/>
          </a:ln>
        </p:spPr>
        <p:txBody>
          <a:bodyPr lIns="121900" tIns="121900" rIns="121900" bIns="121900" anchor="t" anchorCtr="0">
            <a:normAutofit fontScale="92500" lnSpcReduction="20000"/>
          </a:bodyPr>
          <a:lstStyle/>
          <a:p>
            <a:pPr defTabSz="609585">
              <a:buClr>
                <a:srgbClr val="000000"/>
              </a:buClr>
              <a:buSzPct val="25000"/>
            </a:pPr>
            <a:r>
              <a:rPr lang="en-US" sz="1600" dirty="0">
                <a:solidFill>
                  <a:srgbClr val="FFFFFF"/>
                </a:solidFill>
                <a:latin typeface="Source Sans Pro"/>
                <a:ea typeface="Source Sans Pro"/>
                <a:cs typeface="Source Sans Pro"/>
                <a:sym typeface="Source Sans Pro"/>
              </a:rPr>
              <a:t>If an </a:t>
            </a:r>
            <a:r>
              <a:rPr lang="en-US" sz="1600" b="1" dirty="0">
                <a:solidFill>
                  <a:srgbClr val="FFFFFF"/>
                </a:solidFill>
                <a:latin typeface="Source Sans Pro"/>
                <a:ea typeface="Source Sans Pro"/>
                <a:cs typeface="Source Sans Pro"/>
                <a:sym typeface="Source Sans Pro"/>
              </a:rPr>
              <a:t>app fails,</a:t>
            </a:r>
            <a:r>
              <a:rPr lang="en-US" sz="1600" dirty="0">
                <a:solidFill>
                  <a:srgbClr val="FFFFFF"/>
                </a:solidFill>
                <a:latin typeface="Source Sans Pro"/>
                <a:ea typeface="Source Sans Pro"/>
                <a:cs typeface="Source Sans Pro"/>
                <a:sym typeface="Source Sans Pro"/>
              </a:rPr>
              <a:t> PCF reboots app in a new container.</a:t>
            </a:r>
          </a:p>
        </p:txBody>
      </p:sp>
      <p:sp>
        <p:nvSpPr>
          <p:cNvPr id="3" name="Pentagon 2"/>
          <p:cNvSpPr/>
          <p:nvPr/>
        </p:nvSpPr>
        <p:spPr>
          <a:xfrm>
            <a:off x="285976" y="5437506"/>
            <a:ext cx="1710304" cy="679849"/>
          </a:xfrm>
          <a:prstGeom prst="homePlat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srgbClr val="FFFFFF"/>
                </a:solidFill>
                <a:latin typeface="Arial"/>
              </a:rPr>
              <a:t>App Fail</a:t>
            </a:r>
          </a:p>
        </p:txBody>
      </p:sp>
      <p:grpSp>
        <p:nvGrpSpPr>
          <p:cNvPr id="12" name="Group 11"/>
          <p:cNvGrpSpPr/>
          <p:nvPr/>
        </p:nvGrpSpPr>
        <p:grpSpPr>
          <a:xfrm>
            <a:off x="330156" y="1610955"/>
            <a:ext cx="1606549" cy="2388973"/>
            <a:chOff x="240620" y="1409700"/>
            <a:chExt cx="1204912" cy="1706124"/>
          </a:xfrm>
        </p:grpSpPr>
        <p:sp>
          <p:nvSpPr>
            <p:cNvPr id="484" name="Shape 484"/>
            <p:cNvSpPr txBox="1"/>
            <p:nvPr/>
          </p:nvSpPr>
          <p:spPr>
            <a:xfrm>
              <a:off x="240620" y="1409700"/>
              <a:ext cx="1204912" cy="1706124"/>
            </a:xfrm>
            <a:prstGeom prst="rect">
              <a:avLst/>
            </a:prstGeom>
            <a:solidFill>
              <a:schemeClr val="bg1">
                <a:lumMod val="95000"/>
              </a:schemeClr>
            </a:solidFill>
            <a:ln w="19050" cap="rnd">
              <a:solidFill>
                <a:schemeClr val="bg1"/>
              </a:solidFill>
              <a:prstDash val="solid"/>
              <a:round/>
              <a:headEnd type="none" w="med" len="med"/>
              <a:tailEnd type="none" w="med" len="med"/>
            </a:ln>
          </p:spPr>
          <p:txBody>
            <a:bodyPr lIns="121900" tIns="121900" rIns="121900" bIns="121900" anchor="t" anchorCtr="0">
              <a:normAutofit/>
            </a:bodyPr>
            <a:lstStyle/>
            <a:p>
              <a:pPr algn="ctr" defTabSz="609585">
                <a:buClr>
                  <a:srgbClr val="000000"/>
                </a:buClr>
                <a:buSzPct val="25000"/>
              </a:pPr>
              <a:r>
                <a:rPr lang="en-US" sz="2400" b="1" dirty="0">
                  <a:solidFill>
                    <a:srgbClr val="4C4C4C"/>
                  </a:solidFill>
                  <a:latin typeface="Source Sans Pro"/>
                  <a:ea typeface="Source Sans Pro"/>
                  <a:cs typeface="Source Sans Pro"/>
                  <a:sym typeface="Source Sans Pro"/>
                </a:rPr>
                <a:t>PCF</a:t>
              </a:r>
            </a:p>
          </p:txBody>
        </p:sp>
        <p:sp>
          <p:nvSpPr>
            <p:cNvPr id="5" name="Rectangle 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A</a:t>
              </a:r>
            </a:p>
          </p:txBody>
        </p:sp>
        <p:sp>
          <p:nvSpPr>
            <p:cNvPr id="133" name="Rectangle 132"/>
            <p:cNvSpPr/>
            <p:nvPr/>
          </p:nvSpPr>
          <p:spPr>
            <a:xfrm>
              <a:off x="752583" y="1817579"/>
              <a:ext cx="263071" cy="4152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135" name="Rectangle 134"/>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C</a:t>
              </a:r>
              <a:endParaRPr lang="en-US" sz="2400" dirty="0">
                <a:solidFill>
                  <a:srgbClr val="FFFFFF"/>
                </a:solidFill>
                <a:latin typeface="Arial"/>
              </a:endParaRPr>
            </a:p>
          </p:txBody>
        </p:sp>
        <p:sp>
          <p:nvSpPr>
            <p:cNvPr id="136" name="Rectangle 135"/>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B</a:t>
              </a: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
        <p:nvSpPr>
          <p:cNvPr id="134" name="Shape 499"/>
          <p:cNvSpPr/>
          <p:nvPr/>
        </p:nvSpPr>
        <p:spPr>
          <a:xfrm>
            <a:off x="1046981" y="2616186"/>
            <a:ext cx="283036" cy="201140"/>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121900" tIns="121900" rIns="121900" bIns="121900" anchor="t" anchorCtr="0">
            <a:normAutofit fontScale="25000" lnSpcReduction="20000"/>
          </a:bodyPr>
          <a:lstStyle/>
          <a:p>
            <a:pPr defTabSz="609585"/>
            <a:endParaRPr sz="3200">
              <a:solidFill>
                <a:srgbClr val="4D4D4D"/>
              </a:solidFill>
              <a:latin typeface="Arial"/>
              <a:ea typeface="Arial"/>
              <a:cs typeface="Arial"/>
              <a:sym typeface="Arial"/>
            </a:endParaRPr>
          </a:p>
        </p:txBody>
      </p:sp>
      <p:grpSp>
        <p:nvGrpSpPr>
          <p:cNvPr id="4" name="Group 3"/>
          <p:cNvGrpSpPr/>
          <p:nvPr/>
        </p:nvGrpSpPr>
        <p:grpSpPr>
          <a:xfrm>
            <a:off x="8690385" y="1612055"/>
            <a:ext cx="3132179" cy="4469068"/>
            <a:chOff x="6517789" y="1209041"/>
            <a:chExt cx="2349134" cy="3351801"/>
          </a:xfrm>
        </p:grpSpPr>
        <p:sp>
          <p:nvSpPr>
            <p:cNvPr id="132" name="Pentagon 131"/>
            <p:cNvSpPr/>
            <p:nvPr/>
          </p:nvSpPr>
          <p:spPr>
            <a:xfrm>
              <a:off x="6665494" y="4050955"/>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srgbClr val="FFFFFF"/>
                  </a:solidFill>
                  <a:latin typeface="Arial"/>
                </a:rPr>
                <a:t>Rack Fail</a:t>
              </a:r>
            </a:p>
          </p:txBody>
        </p:sp>
        <p:sp>
          <p:nvSpPr>
            <p:cNvPr id="191" name="Shape 482"/>
            <p:cNvSpPr txBox="1"/>
            <p:nvPr/>
          </p:nvSpPr>
          <p:spPr>
            <a:xfrm>
              <a:off x="6544553" y="3218597"/>
              <a:ext cx="1502960" cy="768564"/>
            </a:xfrm>
            <a:prstGeom prst="rect">
              <a:avLst/>
            </a:prstGeom>
            <a:noFill/>
            <a:ln w="12700" cmpd="sng">
              <a:solidFill>
                <a:srgbClr val="705D8B"/>
              </a:solidFill>
              <a:prstDash val="dash"/>
            </a:ln>
          </p:spPr>
          <p:txBody>
            <a:bodyPr lIns="121900" tIns="121900" rIns="121900" bIns="121900" anchor="t" anchorCtr="0">
              <a:normAutofit fontScale="77500" lnSpcReduction="20000"/>
            </a:bodyPr>
            <a:lstStyle/>
            <a:p>
              <a:pPr defTabSz="609585">
                <a:buClr>
                  <a:srgbClr val="000000"/>
                </a:buClr>
                <a:buSzPct val="25000"/>
              </a:pPr>
              <a:r>
                <a:rPr lang="en-US" sz="1600" dirty="0">
                  <a:solidFill>
                    <a:srgbClr val="FFFFFF"/>
                  </a:solidFill>
                  <a:latin typeface="Source Sans Pro"/>
                  <a:ea typeface="Source Sans Pro"/>
                  <a:cs typeface="Source Sans Pro"/>
                  <a:sym typeface="Source Sans Pro"/>
                </a:rPr>
                <a:t>If </a:t>
              </a:r>
              <a:r>
                <a:rPr lang="en-US" sz="1600" b="1" dirty="0">
                  <a:solidFill>
                    <a:srgbClr val="FFFFFF"/>
                  </a:solidFill>
                  <a:latin typeface="Source Sans Pro"/>
                  <a:ea typeface="Source Sans Pro"/>
                  <a:cs typeface="Source Sans Pro"/>
                  <a:sym typeface="Source Sans Pro"/>
                </a:rPr>
                <a:t>a datacenter rack fails</a:t>
              </a:r>
              <a:r>
                <a:rPr lang="en-US" sz="1600" dirty="0">
                  <a:solidFill>
                    <a:srgbClr val="FFFFFF"/>
                  </a:solidFill>
                  <a:latin typeface="Source Sans Pro"/>
                  <a:ea typeface="Source Sans Pro"/>
                  <a:cs typeface="Source Sans Pro"/>
                  <a:sym typeface="Source Sans Pro"/>
                </a:rPr>
                <a:t>, PCF ensures applications stay running in multiple availability zones</a:t>
              </a:r>
            </a:p>
          </p:txBody>
        </p:sp>
        <p:grpSp>
          <p:nvGrpSpPr>
            <p:cNvPr id="14" name="Group 13"/>
            <p:cNvGrpSpPr/>
            <p:nvPr/>
          </p:nvGrpSpPr>
          <p:grpSpPr>
            <a:xfrm>
              <a:off x="7867371" y="1209041"/>
              <a:ext cx="999552" cy="1788159"/>
              <a:chOff x="7633410" y="1209041"/>
              <a:chExt cx="999552" cy="1788159"/>
            </a:xfrm>
          </p:grpSpPr>
          <p:sp>
            <p:nvSpPr>
              <p:cNvPr id="561"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121900" tIns="121900" rIns="121900" bIns="121900" anchor="t" anchorCtr="0">
                <a:normAutofit/>
              </a:bodyPr>
              <a:lstStyle/>
              <a:p>
                <a:pPr algn="ctr" defTabSz="609585">
                  <a:buClr>
                    <a:srgbClr val="000000"/>
                  </a:buClr>
                  <a:buSzPct val="25000"/>
                </a:pPr>
                <a:r>
                  <a:rPr lang="en-US" sz="2400" dirty="0">
                    <a:solidFill>
                      <a:srgbClr val="000000"/>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199" name="Rectangle 198"/>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00" name="Rectangle 199"/>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01" name="Rectangle 200"/>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06" name="Rectangle 205"/>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07" name="Rectangle 206"/>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08" name="Rectangle 207"/>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13" name="Rectangle 212"/>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14" name="Rectangle 213"/>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15" name="Rectangle 214"/>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20" name="Rectangle 219"/>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21" name="Rectangle 220"/>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22" name="Rectangle 221"/>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09041"/>
              <a:ext cx="999552" cy="1788159"/>
              <a:chOff x="7633410" y="1209041"/>
              <a:chExt cx="999552" cy="1788159"/>
            </a:xfrm>
          </p:grpSpPr>
          <p:sp>
            <p:nvSpPr>
              <p:cNvPr id="226"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121900" tIns="121900" rIns="121900" bIns="121900" anchor="t" anchorCtr="0">
                <a:normAutofit/>
              </a:bodyPr>
              <a:lstStyle/>
              <a:p>
                <a:pPr algn="ctr" defTabSz="609585">
                  <a:buClr>
                    <a:srgbClr val="000000"/>
                  </a:buClr>
                  <a:buSzPct val="25000"/>
                </a:pPr>
                <a:r>
                  <a:rPr lang="en-US" sz="2400" dirty="0">
                    <a:solidFill>
                      <a:srgbClr val="000000"/>
                    </a:solidFill>
                    <a:latin typeface="Arial"/>
                    <a:ea typeface="Arial"/>
                    <a:cs typeface="Arial"/>
                    <a:sym typeface="Arial"/>
                  </a:rPr>
                  <a:t>Zone 1</a:t>
                </a: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121900" tIns="121900" rIns="121900" bIns="121900" anchor="t" anchorCtr="0">
                  <a:normAutofit fontScale="92500" lnSpcReduction="10000"/>
                </a:bodyPr>
                <a:lstStyle/>
                <a:p>
                  <a:pPr algn="ctr" defTabSz="609585">
                    <a:buClr>
                      <a:srgbClr val="000000"/>
                    </a:buClr>
                    <a:buSzPct val="25000"/>
                  </a:pPr>
                  <a:endParaRPr lang="en-US" sz="2400" b="1" dirty="0">
                    <a:solidFill>
                      <a:srgbClr val="4D4D4D"/>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A</a:t>
                  </a: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C</a:t>
                  </a:r>
                  <a:endParaRPr lang="en-US" sz="2400" dirty="0">
                    <a:solidFill>
                      <a:srgbClr val="4D4D4D"/>
                    </a:solidFill>
                    <a:latin typeface="Arial"/>
                  </a:endParaRPr>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FF0000"/>
            </a:solidFill>
            <a:ln w="19050" cap="flat">
              <a:solidFill>
                <a:srgbClr val="CC0000"/>
              </a:solidFill>
              <a:prstDash val="solid"/>
              <a:round/>
              <a:headEnd type="none" w="med" len="med"/>
              <a:tailEnd type="none" w="med" len="med"/>
            </a:ln>
          </p:spPr>
          <p:txBody>
            <a:bodyPr lIns="121900" tIns="121900" rIns="121900" bIns="121900" anchor="t" anchorCtr="0">
              <a:normAutofit fontScale="25000" lnSpcReduction="20000"/>
            </a:bodyPr>
            <a:lstStyle/>
            <a:p>
              <a:pPr defTabSz="609585"/>
              <a:endParaRPr sz="3200" dirty="0">
                <a:solidFill>
                  <a:srgbClr val="4D4D4D"/>
                </a:solidFill>
                <a:latin typeface="Arial"/>
                <a:ea typeface="Arial"/>
                <a:cs typeface="Arial"/>
                <a:sym typeface="Arial"/>
              </a:endParaRPr>
            </a:p>
          </p:txBody>
        </p:sp>
      </p:grpSp>
      <p:grpSp>
        <p:nvGrpSpPr>
          <p:cNvPr id="7" name="Group 6"/>
          <p:cNvGrpSpPr/>
          <p:nvPr/>
        </p:nvGrpSpPr>
        <p:grpSpPr>
          <a:xfrm>
            <a:off x="2802603" y="1610955"/>
            <a:ext cx="2099451" cy="4506400"/>
            <a:chOff x="2101952" y="1208216"/>
            <a:chExt cx="1574588" cy="3379800"/>
          </a:xfrm>
        </p:grpSpPr>
        <p:sp>
          <p:nvSpPr>
            <p:cNvPr id="130" name="Pentagon 129"/>
            <p:cNvSpPr/>
            <p:nvPr/>
          </p:nvSpPr>
          <p:spPr>
            <a:xfrm>
              <a:off x="2101952" y="4078129"/>
              <a:ext cx="157458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srgbClr val="FFFFFF"/>
                  </a:solidFill>
                  <a:latin typeface="Arial"/>
                </a:rPr>
                <a:t>Process Fail</a:t>
              </a:r>
            </a:p>
          </p:txBody>
        </p:sp>
        <p:sp>
          <p:nvSpPr>
            <p:cNvPr id="143" name="Shape 482"/>
            <p:cNvSpPr txBox="1"/>
            <p:nvPr/>
          </p:nvSpPr>
          <p:spPr>
            <a:xfrm>
              <a:off x="2113771" y="3218597"/>
              <a:ext cx="1344612" cy="768517"/>
            </a:xfrm>
            <a:prstGeom prst="rect">
              <a:avLst/>
            </a:prstGeom>
            <a:noFill/>
            <a:ln w="12700" cmpd="sng">
              <a:solidFill>
                <a:srgbClr val="705D8B"/>
              </a:solidFill>
              <a:prstDash val="dash"/>
            </a:ln>
          </p:spPr>
          <p:txBody>
            <a:bodyPr lIns="121900" tIns="121900" rIns="121900" bIns="121900" anchor="t" anchorCtr="0">
              <a:noAutofit/>
            </a:bodyPr>
            <a:lstStyle/>
            <a:p>
              <a:pPr defTabSz="609585">
                <a:buClr>
                  <a:srgbClr val="000000"/>
                </a:buClr>
                <a:buSzPct val="25000"/>
              </a:pPr>
              <a:r>
                <a:rPr lang="en-US" sz="1200" dirty="0">
                  <a:solidFill>
                    <a:srgbClr val="FFFFFF"/>
                  </a:solidFill>
                  <a:latin typeface="Source Sans Pro"/>
                  <a:ea typeface="Source Sans Pro"/>
                  <a:cs typeface="Source Sans Pro"/>
                  <a:sym typeface="Source Sans Pro"/>
                </a:rPr>
                <a:t>If a </a:t>
              </a:r>
              <a:r>
                <a:rPr lang="en-US" sz="1200" b="1" dirty="0">
                  <a:solidFill>
                    <a:srgbClr val="FFFFFF"/>
                  </a:solidFill>
                  <a:latin typeface="Source Sans Pro"/>
                  <a:ea typeface="Source Sans Pro"/>
                  <a:cs typeface="Source Sans Pro"/>
                  <a:sym typeface="Source Sans Pro"/>
                </a:rPr>
                <a:t>process fails, </a:t>
              </a:r>
              <a:r>
                <a:rPr lang="en-US" sz="1200" dirty="0">
                  <a:solidFill>
                    <a:srgbClr val="FFFFFF"/>
                  </a:solidFill>
                  <a:latin typeface="Source Sans Pro"/>
                  <a:ea typeface="Source Sans Pro"/>
                  <a:cs typeface="Source Sans Pro"/>
                  <a:sym typeface="Source Sans Pro"/>
                </a:rPr>
                <a:t>PCF restarts the process</a:t>
              </a:r>
            </a:p>
          </p:txBody>
        </p:sp>
        <p:grpSp>
          <p:nvGrpSpPr>
            <p:cNvPr id="144" name="Group 143"/>
            <p:cNvGrpSpPr/>
            <p:nvPr/>
          </p:nvGrpSpPr>
          <p:grpSpPr>
            <a:xfrm>
              <a:off x="2140359" y="1208216"/>
              <a:ext cx="1318023" cy="1791730"/>
              <a:chOff x="258761" y="1346859"/>
              <a:chExt cx="1318023" cy="1791730"/>
            </a:xfrm>
          </p:grpSpPr>
          <p:sp>
            <p:nvSpPr>
              <p:cNvPr id="145" name="Shape 484"/>
              <p:cNvSpPr txBox="1"/>
              <p:nvPr/>
            </p:nvSpPr>
            <p:spPr>
              <a:xfrm>
                <a:off x="258761" y="1346859"/>
                <a:ext cx="1318023" cy="1791730"/>
              </a:xfrm>
              <a:prstGeom prst="rect">
                <a:avLst/>
              </a:prstGeom>
              <a:solidFill>
                <a:srgbClr val="F2F2F2"/>
              </a:solidFill>
              <a:ln w="19050" cap="rnd">
                <a:solidFill>
                  <a:srgbClr val="FFFFFF"/>
                </a:solidFill>
                <a:prstDash val="solid"/>
                <a:round/>
                <a:headEnd type="none" w="med" len="med"/>
                <a:tailEnd type="none" w="med" len="med"/>
              </a:ln>
            </p:spPr>
            <p:txBody>
              <a:bodyPr lIns="121900" tIns="121900" rIns="121900" bIns="121900" anchor="t" anchorCtr="0">
                <a:normAutofit/>
              </a:bodyPr>
              <a:lstStyle/>
              <a:p>
                <a:pPr algn="ctr" defTabSz="609585">
                  <a:buClr>
                    <a:srgbClr val="000000"/>
                  </a:buClr>
                  <a:buSzPct val="25000"/>
                </a:pPr>
                <a:r>
                  <a:rPr lang="en-US" sz="2400" b="1" dirty="0">
                    <a:solidFill>
                      <a:srgbClr val="000000"/>
                    </a:solidFill>
                    <a:latin typeface="Source Sans Pro"/>
                    <a:ea typeface="Source Sans Pro"/>
                    <a:cs typeface="Source Sans Pro"/>
                    <a:sym typeface="Source Sans Pro"/>
                  </a:rPr>
                  <a:t>PCF</a:t>
                </a:r>
              </a:p>
            </p:txBody>
          </p:sp>
          <p:sp>
            <p:nvSpPr>
              <p:cNvPr id="146" name="Rectangle 145"/>
              <p:cNvSpPr/>
              <p:nvPr/>
            </p:nvSpPr>
            <p:spPr>
              <a:xfrm>
                <a:off x="376786"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FFFFFF"/>
                    </a:solidFill>
                    <a:latin typeface="Arial"/>
                  </a:rPr>
                  <a:t>A</a:t>
                </a:r>
              </a:p>
            </p:txBody>
          </p:sp>
          <p:sp>
            <p:nvSpPr>
              <p:cNvPr id="147" name="Rectangle 146"/>
              <p:cNvSpPr/>
              <p:nvPr/>
            </p:nvSpPr>
            <p:spPr>
              <a:xfrm>
                <a:off x="739297" y="1841692"/>
                <a:ext cx="343812" cy="3088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4D4D4D"/>
                    </a:solidFill>
                    <a:latin typeface="Arial"/>
                  </a:rPr>
                  <a:t>B</a:t>
                </a:r>
              </a:p>
            </p:txBody>
          </p:sp>
          <p:sp>
            <p:nvSpPr>
              <p:cNvPr id="148" name="Rectangle 147"/>
              <p:cNvSpPr/>
              <p:nvPr/>
            </p:nvSpPr>
            <p:spPr>
              <a:xfrm>
                <a:off x="1110322"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C</a:t>
                </a:r>
                <a:endParaRPr lang="en-US" sz="2400" dirty="0">
                  <a:solidFill>
                    <a:srgbClr val="FFFFFF"/>
                  </a:solidFill>
                  <a:latin typeface="Arial"/>
                </a:endParaRPr>
              </a:p>
            </p:txBody>
          </p:sp>
        </p:grpSp>
        <p:sp>
          <p:nvSpPr>
            <p:cNvPr id="154" name="Rectangle 153"/>
            <p:cNvSpPr/>
            <p:nvPr/>
          </p:nvSpPr>
          <p:spPr>
            <a:xfrm>
              <a:off x="2258384" y="2302193"/>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4D4D4D"/>
                  </a:solidFill>
                  <a:latin typeface="Arial"/>
                </a:rPr>
                <a:t>Process</a:t>
              </a:r>
            </a:p>
          </p:txBody>
        </p:sp>
        <p:sp>
          <p:nvSpPr>
            <p:cNvPr id="499" name="Shape 499"/>
            <p:cNvSpPr/>
            <p:nvPr/>
          </p:nvSpPr>
          <p:spPr>
            <a:xfrm>
              <a:off x="3029353" y="2272032"/>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121900" tIns="121900" rIns="121900" bIns="121900" anchor="t" anchorCtr="0">
              <a:normAutofit fontScale="25000" lnSpcReduction="20000"/>
            </a:bodyPr>
            <a:lstStyle/>
            <a:p>
              <a:pPr defTabSz="609585"/>
              <a:endParaRPr sz="3200">
                <a:solidFill>
                  <a:srgbClr val="4D4D4D"/>
                </a:solidFill>
                <a:latin typeface="Arial"/>
                <a:ea typeface="Arial"/>
                <a:cs typeface="Arial"/>
                <a:sym typeface="Arial"/>
              </a:endParaRPr>
            </a:p>
          </p:txBody>
        </p:sp>
        <p:sp>
          <p:nvSpPr>
            <p:cNvPr id="490" name="Shape 490"/>
            <p:cNvSpPr txBox="1"/>
            <p:nvPr/>
          </p:nvSpPr>
          <p:spPr>
            <a:xfrm>
              <a:off x="2197012" y="2167110"/>
              <a:ext cx="1166723" cy="674693"/>
            </a:xfrm>
            <a:prstGeom prst="rect">
              <a:avLst/>
            </a:prstGeom>
            <a:noFill/>
            <a:ln w="19050" cap="rnd">
              <a:solidFill>
                <a:srgbClr val="4D4D4D"/>
              </a:solidFill>
              <a:prstDash val="sysDash"/>
              <a:round/>
              <a:headEnd type="none" w="med" len="med"/>
              <a:tailEnd type="none" w="med" len="med"/>
            </a:ln>
          </p:spPr>
          <p:txBody>
            <a:bodyPr lIns="121900" tIns="121900" rIns="121900" bIns="121900" anchor="b" anchorCtr="0">
              <a:normAutofit/>
            </a:bodyPr>
            <a:lstStyle/>
            <a:p>
              <a:pPr defTabSz="609585">
                <a:buClr>
                  <a:srgbClr val="000000"/>
                </a:buClr>
                <a:buSzPct val="25000"/>
              </a:pPr>
              <a:r>
                <a:rPr lang="en-US" sz="1200" dirty="0">
                  <a:solidFill>
                    <a:srgbClr val="4D4D4D"/>
                  </a:solidFill>
                  <a:latin typeface="Source Sans Pro"/>
                  <a:ea typeface="Source Sans Pro"/>
                  <a:cs typeface="Source Sans Pro"/>
                  <a:sym typeface="Source Sans Pro"/>
                </a:rPr>
                <a:t>Runtime VM</a:t>
              </a:r>
            </a:p>
          </p:txBody>
        </p:sp>
      </p:grpSp>
      <p:grpSp>
        <p:nvGrpSpPr>
          <p:cNvPr id="2" name="Group 1"/>
          <p:cNvGrpSpPr/>
          <p:nvPr/>
        </p:nvGrpSpPr>
        <p:grpSpPr>
          <a:xfrm>
            <a:off x="5414757" y="1609488"/>
            <a:ext cx="2591464" cy="4507867"/>
            <a:chOff x="4061068" y="1207116"/>
            <a:chExt cx="1943598" cy="3380900"/>
          </a:xfrm>
        </p:grpSpPr>
        <p:sp>
          <p:nvSpPr>
            <p:cNvPr id="519" name="Shape 519"/>
            <p:cNvSpPr txBox="1"/>
            <p:nvPr/>
          </p:nvSpPr>
          <p:spPr>
            <a:xfrm>
              <a:off x="4497368" y="2155067"/>
              <a:ext cx="1300162" cy="709612"/>
            </a:xfrm>
            <a:prstGeom prst="rect">
              <a:avLst/>
            </a:prstGeom>
            <a:noFill/>
            <a:ln>
              <a:noFill/>
            </a:ln>
          </p:spPr>
          <p:txBody>
            <a:bodyPr lIns="121900" tIns="121900" rIns="121900" bIns="121900" anchor="t" anchorCtr="0">
              <a:normAutofit lnSpcReduction="10000"/>
            </a:bodyPr>
            <a:lstStyle/>
            <a:p>
              <a:pPr defTabSz="609585">
                <a:buClr>
                  <a:srgbClr val="000000"/>
                </a:buClr>
                <a:buSzPct val="25000"/>
              </a:pPr>
              <a:r>
                <a:rPr lang="en-US" sz="1600" b="1" dirty="0">
                  <a:solidFill>
                    <a:srgbClr val="4D4D4D"/>
                  </a:solidFill>
                  <a:latin typeface="Source Sans Pro"/>
                  <a:ea typeface="Source Sans Pro"/>
                  <a:cs typeface="Source Sans Pro"/>
                  <a:sym typeface="Source Sans Pro"/>
                </a:rPr>
                <a:t>3. </a:t>
              </a:r>
              <a:r>
                <a:rPr lang="en-US" sz="1600" dirty="0" err="1">
                  <a:solidFill>
                    <a:srgbClr val="4D4D4D"/>
                  </a:solidFill>
                  <a:latin typeface="Source Sans Pro"/>
                  <a:ea typeface="Source Sans Pro"/>
                  <a:cs typeface="Source Sans Pro"/>
                  <a:sym typeface="Source Sans Pro"/>
                </a:rPr>
                <a:t>Resurrector</a:t>
              </a:r>
              <a:r>
                <a:rPr lang="en-US" sz="1600" dirty="0">
                  <a:solidFill>
                    <a:srgbClr val="4D4D4D"/>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srgbClr val="FFFFFF"/>
                  </a:solidFill>
                  <a:latin typeface="Arial"/>
                </a:rPr>
                <a:t>VM Fail</a:t>
              </a: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rgbClr val="F2F2F2"/>
              </a:solidFill>
              <a:ln w="19050" cap="rnd">
                <a:solidFill>
                  <a:srgbClr val="FFFFFF"/>
                </a:solidFill>
                <a:prstDash val="solid"/>
                <a:round/>
                <a:headEnd type="none" w="med" len="med"/>
                <a:tailEnd type="none" w="med" len="med"/>
              </a:ln>
            </p:spPr>
            <p:txBody>
              <a:bodyPr lIns="121900" tIns="121900" rIns="121900" bIns="121900" anchor="t" anchorCtr="0">
                <a:normAutofit/>
              </a:bodyPr>
              <a:lstStyle/>
              <a:p>
                <a:pPr algn="ctr" defTabSz="609585">
                  <a:buClr>
                    <a:srgbClr val="000000"/>
                  </a:buClr>
                  <a:buSzPct val="25000"/>
                </a:pPr>
                <a:r>
                  <a:rPr lang="en-US" sz="2400" b="1" dirty="0">
                    <a:solidFill>
                      <a:srgbClr val="000000"/>
                    </a:solidFill>
                    <a:latin typeface="Source Sans Pro"/>
                    <a:ea typeface="Source Sans Pro"/>
                    <a:cs typeface="Source Sans Pro"/>
                    <a:sym typeface="Source Sans Pro"/>
                  </a:rPr>
                  <a:t>PCF</a:t>
                </a:r>
              </a:p>
            </p:txBody>
          </p:sp>
          <p:sp>
            <p:nvSpPr>
              <p:cNvPr id="168" name="Rectangle 167"/>
              <p:cNvSpPr/>
              <p:nvPr/>
            </p:nvSpPr>
            <p:spPr>
              <a:xfrm>
                <a:off x="315414"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FFFFFF"/>
                    </a:solidFill>
                    <a:latin typeface="Arial"/>
                  </a:rPr>
                  <a:t>A</a:t>
                </a:r>
              </a:p>
            </p:txBody>
          </p:sp>
          <p:sp>
            <p:nvSpPr>
              <p:cNvPr id="169" name="Rectangle 168"/>
              <p:cNvSpPr/>
              <p:nvPr/>
            </p:nvSpPr>
            <p:spPr>
              <a:xfrm>
                <a:off x="677925" y="1841692"/>
                <a:ext cx="343812" cy="3088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B</a:t>
                </a:r>
              </a:p>
            </p:txBody>
          </p:sp>
          <p:sp>
            <p:nvSpPr>
              <p:cNvPr id="170" name="Rectangle 169"/>
              <p:cNvSpPr/>
              <p:nvPr/>
            </p:nvSpPr>
            <p:spPr>
              <a:xfrm>
                <a:off x="1048950"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200" dirty="0">
                    <a:solidFill>
                      <a:srgbClr val="FFFFFF"/>
                    </a:solidFill>
                    <a:latin typeface="Arial"/>
                  </a:rPr>
                  <a:t>C</a:t>
                </a:r>
                <a:endParaRPr lang="en-US" sz="2400" dirty="0">
                  <a:solidFill>
                    <a:srgbClr val="FFFFFF"/>
                  </a:solidFill>
                  <a:latin typeface="Arial"/>
                </a:endParaRPr>
              </a:p>
            </p:txBody>
          </p:sp>
        </p:grpSp>
        <p:sp>
          <p:nvSpPr>
            <p:cNvPr id="171" name="Shape 490"/>
            <p:cNvSpPr txBox="1"/>
            <p:nvPr/>
          </p:nvSpPr>
          <p:spPr>
            <a:xfrm>
              <a:off x="4126470" y="2082499"/>
              <a:ext cx="533808" cy="834470"/>
            </a:xfrm>
            <a:prstGeom prst="rect">
              <a:avLst/>
            </a:prstGeom>
            <a:noFill/>
            <a:ln w="19050" cap="rnd">
              <a:solidFill>
                <a:srgbClr val="4D4D4D"/>
              </a:solidFill>
              <a:prstDash val="sysDash"/>
              <a:round/>
              <a:headEnd type="none" w="med" len="med"/>
              <a:tailEnd type="none" w="med" len="med"/>
            </a:ln>
          </p:spPr>
          <p:txBody>
            <a:bodyPr lIns="121900" tIns="121900" rIns="121900" bIns="121900" anchor="t" anchorCtr="0">
              <a:normAutofit/>
            </a:bodyPr>
            <a:lstStyle/>
            <a:p>
              <a:pPr defTabSz="609585">
                <a:buClr>
                  <a:srgbClr val="000000"/>
                </a:buClr>
                <a:buSzPct val="25000"/>
              </a:pPr>
              <a:r>
                <a:rPr lang="en-US" sz="1200" dirty="0">
                  <a:solidFill>
                    <a:srgbClr val="4D4D4D"/>
                  </a:solidFill>
                  <a:latin typeface="Source Sans Pro"/>
                  <a:ea typeface="Source Sans Pro"/>
                  <a:cs typeface="Source Sans Pro"/>
                  <a:sym typeface="Source Sans Pro"/>
                </a:rPr>
                <a:t>VM1</a:t>
              </a:r>
            </a:p>
          </p:txBody>
        </p:sp>
        <p:sp>
          <p:nvSpPr>
            <p:cNvPr id="172" name="Shape 490"/>
            <p:cNvSpPr txBox="1"/>
            <p:nvPr/>
          </p:nvSpPr>
          <p:spPr>
            <a:xfrm>
              <a:off x="4723779" y="2082499"/>
              <a:ext cx="534786" cy="834470"/>
            </a:xfrm>
            <a:prstGeom prst="rect">
              <a:avLst/>
            </a:prstGeom>
            <a:noFill/>
            <a:ln w="19050" cap="rnd">
              <a:solidFill>
                <a:srgbClr val="4D4D4D"/>
              </a:solidFill>
              <a:prstDash val="sysDash"/>
              <a:round/>
              <a:headEnd type="none" w="med" len="med"/>
              <a:tailEnd type="none" w="med" len="med"/>
            </a:ln>
          </p:spPr>
          <p:txBody>
            <a:bodyPr lIns="121900" tIns="121900" rIns="121900" bIns="121900" anchor="t" anchorCtr="0">
              <a:normAutofit/>
            </a:bodyPr>
            <a:lstStyle/>
            <a:p>
              <a:pPr defTabSz="609585">
                <a:buClr>
                  <a:srgbClr val="000000"/>
                </a:buClr>
                <a:buSzPct val="25000"/>
              </a:pPr>
              <a:r>
                <a:rPr lang="en-US" sz="1200" dirty="0">
                  <a:solidFill>
                    <a:srgbClr val="4D4D4D"/>
                  </a:solidFill>
                  <a:latin typeface="Source Sans Pro"/>
                  <a:ea typeface="Source Sans Pro"/>
                  <a:cs typeface="Source Sans Pro"/>
                  <a:sym typeface="Source Sans Pro"/>
                </a:rPr>
                <a:t>VM2</a:t>
              </a: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4D4D4D"/>
                  </a:solidFill>
                  <a:latin typeface="Arial"/>
                </a:rPr>
                <a:t>OS,</a:t>
              </a:r>
            </a:p>
            <a:p>
              <a:pPr algn="ctr" defTabSz="609585"/>
              <a:r>
                <a:rPr lang="en-US" sz="1067" dirty="0">
                  <a:solidFill>
                    <a:srgbClr val="4D4D4D"/>
                  </a:solidFill>
                  <a:latin typeface="Arial"/>
                </a:rPr>
                <a:t>Mware</a:t>
              </a:r>
            </a:p>
          </p:txBody>
        </p:sp>
        <p:sp>
          <p:nvSpPr>
            <p:cNvPr id="176" name="Shape 482"/>
            <p:cNvSpPr txBox="1"/>
            <p:nvPr/>
          </p:nvSpPr>
          <p:spPr>
            <a:xfrm>
              <a:off x="4198321" y="3242592"/>
              <a:ext cx="1502960" cy="768564"/>
            </a:xfrm>
            <a:prstGeom prst="rect">
              <a:avLst/>
            </a:prstGeom>
            <a:noFill/>
            <a:ln w="12700" cmpd="sng">
              <a:solidFill>
                <a:srgbClr val="705D8B"/>
              </a:solidFill>
              <a:prstDash val="dash"/>
            </a:ln>
          </p:spPr>
          <p:txBody>
            <a:bodyPr lIns="121900" tIns="121900" rIns="121900" bIns="121900" anchor="t" anchorCtr="0">
              <a:normAutofit fontScale="77500" lnSpcReduction="20000"/>
            </a:bodyPr>
            <a:lstStyle/>
            <a:p>
              <a:pPr defTabSz="609585">
                <a:buClr>
                  <a:srgbClr val="000000"/>
                </a:buClr>
                <a:buSzPct val="25000"/>
              </a:pPr>
              <a:r>
                <a:rPr lang="en-US" sz="1600" dirty="0">
                  <a:solidFill>
                    <a:srgbClr val="FFFFFF"/>
                  </a:solidFill>
                  <a:latin typeface="Source Sans Pro"/>
                  <a:ea typeface="Source Sans Pro"/>
                  <a:cs typeface="Source Sans Pro"/>
                  <a:sym typeface="Source Sans Pro"/>
                </a:rPr>
                <a:t>If an </a:t>
              </a:r>
              <a:r>
                <a:rPr lang="en-US" sz="1600" b="1" dirty="0">
                  <a:solidFill>
                    <a:srgbClr val="FFFFFF"/>
                  </a:solidFill>
                  <a:latin typeface="Source Sans Pro"/>
                  <a:ea typeface="Source Sans Pro"/>
                  <a:cs typeface="Source Sans Pro"/>
                  <a:sym typeface="Source Sans Pro"/>
                </a:rPr>
                <a:t>OS or network failure occurs</a:t>
              </a:r>
              <a:r>
                <a:rPr lang="en-US" sz="1600" dirty="0">
                  <a:solidFill>
                    <a:srgbClr val="FFFFFF"/>
                  </a:solidFill>
                  <a:latin typeface="Source Sans Pro"/>
                  <a:ea typeface="Source Sans Pro"/>
                  <a:cs typeface="Source Sans Pro"/>
                  <a:sym typeface="Source Sans Pro"/>
                </a:rPr>
                <a:t> PCF kills the VM and reboots the host in a new Virtual machine.</a:t>
              </a:r>
            </a:p>
          </p:txBody>
        </p:sp>
        <p:sp>
          <p:nvSpPr>
            <p:cNvPr id="179" name="Shape 490"/>
            <p:cNvSpPr txBox="1"/>
            <p:nvPr/>
          </p:nvSpPr>
          <p:spPr>
            <a:xfrm>
              <a:off x="5325836" y="2091171"/>
              <a:ext cx="534786" cy="825798"/>
            </a:xfrm>
            <a:prstGeom prst="rect">
              <a:avLst/>
            </a:prstGeom>
            <a:noFill/>
            <a:ln w="19050" cap="rnd">
              <a:solidFill>
                <a:srgbClr val="4D4D4D"/>
              </a:solidFill>
              <a:prstDash val="sysDash"/>
              <a:round/>
              <a:headEnd type="none" w="med" len="med"/>
              <a:tailEnd type="none" w="med" len="med"/>
            </a:ln>
          </p:spPr>
          <p:txBody>
            <a:bodyPr lIns="121900" tIns="121900" rIns="121900" bIns="121900" anchor="t" anchorCtr="0">
              <a:normAutofit/>
            </a:bodyPr>
            <a:lstStyle/>
            <a:p>
              <a:pPr defTabSz="609585">
                <a:buClr>
                  <a:srgbClr val="000000"/>
                </a:buClr>
                <a:buSzPct val="25000"/>
              </a:pPr>
              <a:r>
                <a:rPr lang="en-US" sz="1200" dirty="0">
                  <a:solidFill>
                    <a:srgbClr val="4D4D4D"/>
                  </a:solidFill>
                  <a:latin typeface="Source Sans Pro"/>
                  <a:ea typeface="Source Sans Pro"/>
                  <a:cs typeface="Source Sans Pro"/>
                  <a:sym typeface="Source Sans Pro"/>
                </a:rPr>
                <a:t>VM3</a:t>
              </a: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4D4D4D"/>
                  </a:solidFill>
                  <a:latin typeface="Arial"/>
                </a:rPr>
                <a:t>OS,</a:t>
              </a:r>
            </a:p>
            <a:p>
              <a:pPr algn="ctr" defTabSz="609585"/>
              <a:r>
                <a:rPr lang="en-US" sz="1067" dirty="0">
                  <a:solidFill>
                    <a:srgbClr val="4D4D4D"/>
                  </a:solidFill>
                  <a:latin typeface="Arial"/>
                </a:rPr>
                <a:t>Mware</a:t>
              </a: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dirty="0">
                  <a:solidFill>
                    <a:srgbClr val="4D4D4D"/>
                  </a:solidFill>
                  <a:latin typeface="Arial"/>
                </a:rPr>
                <a:t>OS,</a:t>
              </a:r>
            </a:p>
            <a:p>
              <a:pPr algn="ctr" defTabSz="609585"/>
              <a:r>
                <a:rPr lang="en-US" sz="1067" dirty="0">
                  <a:solidFill>
                    <a:srgbClr val="4D4D4D"/>
                  </a:solidFill>
                  <a:latin typeface="Arial"/>
                </a:rPr>
                <a:t>Mware</a:t>
              </a: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121900" tIns="121900" rIns="121900" bIns="121900" anchor="t" anchorCtr="0">
              <a:normAutofit fontScale="25000" lnSpcReduction="20000"/>
            </a:bodyPr>
            <a:lstStyle/>
            <a:p>
              <a:pPr defTabSz="609585"/>
              <a:endParaRPr sz="3200" dirty="0">
                <a:solidFill>
                  <a:srgbClr val="4D4D4D"/>
                </a:solidFill>
                <a:latin typeface="Arial"/>
                <a:ea typeface="Arial"/>
                <a:cs typeface="Arial"/>
                <a:sym typeface="Arial"/>
              </a:endParaRPr>
            </a:p>
          </p:txBody>
        </p:sp>
      </p:grpSp>
      <p:sp>
        <p:nvSpPr>
          <p:cNvPr id="6" name="Title 5"/>
          <p:cNvSpPr>
            <a:spLocks noGrp="1"/>
          </p:cNvSpPr>
          <p:nvPr>
            <p:ph type="title"/>
          </p:nvPr>
        </p:nvSpPr>
        <p:spPr>
          <a:xfrm>
            <a:off x="354988" y="73212"/>
            <a:ext cx="11648865" cy="613832"/>
          </a:xfrm>
        </p:spPr>
        <p:txBody>
          <a:bodyPr/>
          <a:lstStyle/>
          <a:p>
            <a:pPr algn="l">
              <a:lnSpc>
                <a:spcPct val="100000"/>
              </a:lnSpc>
              <a:tabLst>
                <a:tab pos="2586502" algn="l"/>
              </a:tabLst>
            </a:pPr>
            <a:r>
              <a:rPr lang="en-US" sz="4267" dirty="0">
                <a:solidFill>
                  <a:schemeClr val="accent2"/>
                </a:solidFill>
              </a:rPr>
              <a:t>Four Levels High Availability – Built In!</a:t>
            </a:r>
            <a:endParaRPr lang="en-US" sz="2133" dirty="0">
              <a:solidFill>
                <a:schemeClr val="accent2"/>
              </a:solidFill>
            </a:endParaRPr>
          </a:p>
        </p:txBody>
      </p:sp>
    </p:spTree>
    <p:extLst>
      <p:ext uri="{BB962C8B-B14F-4D97-AF65-F5344CB8AC3E}">
        <p14:creationId xmlns:p14="http://schemas.microsoft.com/office/powerpoint/2010/main" val="292625401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numCol="1" compatLnSpc="1">
            <a:prstTxWarp prst="textNoShape">
              <a:avLst/>
            </a:prstTxWarp>
          </a:bodyPr>
          <a:lstStyle/>
          <a:p>
            <a:r>
              <a:rPr lang="en-US" sz="3733" dirty="0">
                <a:solidFill>
                  <a:srgbClr val="2C95DD"/>
                </a:solidFill>
              </a:rPr>
              <a:t>Pivotal CF: Technical Capabilities</a:t>
            </a:r>
            <a:br>
              <a:rPr lang="en-US" sz="3733" dirty="0">
                <a:solidFill>
                  <a:srgbClr val="2C95DD"/>
                </a:solidFill>
              </a:rPr>
            </a:br>
            <a:endParaRPr lang="en-US" sz="3733" dirty="0">
              <a:solidFill>
                <a:srgbClr val="2C95DD"/>
              </a:solidFill>
            </a:endParaRPr>
          </a:p>
        </p:txBody>
      </p:sp>
      <p:grpSp>
        <p:nvGrpSpPr>
          <p:cNvPr id="2" name="Group 1"/>
          <p:cNvGrpSpPr/>
          <p:nvPr/>
        </p:nvGrpSpPr>
        <p:grpSpPr>
          <a:xfrm>
            <a:off x="1348025" y="1239953"/>
            <a:ext cx="9429544" cy="3342008"/>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24586" name="TextBox 5"/>
            <p:cNvSpPr txBox="1">
              <a:spLocks noChangeArrowheads="1"/>
            </p:cNvSpPr>
            <p:nvPr/>
          </p:nvSpPr>
          <p:spPr bwMode="auto">
            <a:xfrm>
              <a:off x="3200400" y="1146175"/>
              <a:ext cx="1752600" cy="66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1219170" eaLnBrk="1" hangingPunct="1"/>
              <a:r>
                <a:rPr lang="en-US" sz="1200" kern="0" dirty="0">
                  <a:solidFill>
                    <a:srgbClr val="4D4D4D"/>
                  </a:solidFill>
                  <a:sym typeface="Arial"/>
                  <a:rtl val="0"/>
                </a:rPr>
                <a:t>Application </a:t>
              </a:r>
            </a:p>
            <a:p>
              <a:pPr algn="ctr" defTabSz="1219170" eaLnBrk="1" hangingPunct="1"/>
              <a:r>
                <a:rPr lang="en-US" sz="1200" kern="0" dirty="0">
                  <a:solidFill>
                    <a:srgbClr val="4D4D4D"/>
                  </a:solidFill>
                  <a:sym typeface="Arial"/>
                  <a:rtl val="0"/>
                </a:rPr>
                <a:t>Containerization &amp; Cluster Scheduling</a:t>
              </a:r>
            </a:p>
          </p:txBody>
        </p:sp>
        <p:sp>
          <p:nvSpPr>
            <p:cNvPr id="24587" name="TextBox 6"/>
            <p:cNvSpPr txBox="1">
              <a:spLocks noChangeArrowheads="1"/>
            </p:cNvSpPr>
            <p:nvPr/>
          </p:nvSpPr>
          <p:spPr bwMode="auto">
            <a:xfrm>
              <a:off x="501650" y="3546477"/>
              <a:ext cx="1498600" cy="66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1219170" eaLnBrk="1" hangingPunct="1"/>
              <a:r>
                <a:rPr lang="en-US" sz="1200" kern="0" dirty="0">
                  <a:solidFill>
                    <a:srgbClr val="4D4D4D"/>
                  </a:solidFill>
                  <a:sym typeface="Arial"/>
                  <a:rtl val="0"/>
                </a:rPr>
                <a:t>Native &amp; Extended Data, Mobile and Platform Services</a:t>
              </a:r>
            </a:p>
          </p:txBody>
        </p:sp>
        <p:sp>
          <p:nvSpPr>
            <p:cNvPr id="24588" name="TextBox 7"/>
            <p:cNvSpPr txBox="1">
              <a:spLocks noChangeArrowheads="1"/>
            </p:cNvSpPr>
            <p:nvPr/>
          </p:nvSpPr>
          <p:spPr bwMode="auto">
            <a:xfrm>
              <a:off x="358587" y="1198563"/>
              <a:ext cx="2166472" cy="85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1219170" eaLnBrk="1" hangingPunct="1"/>
              <a:r>
                <a:rPr lang="en-US" sz="1200" kern="0" dirty="0">
                  <a:solidFill>
                    <a:srgbClr val="4D4D4D"/>
                  </a:solidFill>
                  <a:sym typeface="Arial"/>
                  <a:rtl val="0"/>
                </a:rPr>
                <a:t>Automatic App Server &amp; </a:t>
              </a:r>
              <a:br>
                <a:rPr lang="en-US" sz="1200" kern="0" dirty="0">
                  <a:solidFill>
                    <a:srgbClr val="4D4D4D"/>
                  </a:solidFill>
                  <a:sym typeface="Arial"/>
                  <a:rtl val="0"/>
                </a:rPr>
              </a:br>
              <a:r>
                <a:rPr lang="en-US" sz="1200" kern="0" dirty="0">
                  <a:solidFill>
                    <a:srgbClr val="4D4D4D"/>
                  </a:solidFill>
                  <a:sym typeface="Arial"/>
                  <a:rtl val="0"/>
                </a:rPr>
                <a:t>OS Configuration </a:t>
              </a:r>
              <a:br>
                <a:rPr lang="en-US" sz="1200" kern="0" dirty="0">
                  <a:solidFill>
                    <a:srgbClr val="4D4D4D"/>
                  </a:solidFill>
                  <a:sym typeface="Arial"/>
                  <a:rtl val="0"/>
                </a:rPr>
              </a:br>
              <a:r>
                <a:rPr lang="en-US" sz="1200" kern="0" dirty="0">
                  <a:solidFill>
                    <a:srgbClr val="4D4D4D"/>
                  </a:solidFill>
                  <a:sym typeface="Arial"/>
                  <a:rtl val="0"/>
                </a:rPr>
                <a:t>with Buildpacks </a:t>
              </a:r>
              <a:br>
                <a:rPr lang="en-US" sz="1200" kern="0" dirty="0">
                  <a:solidFill>
                    <a:srgbClr val="4D4D4D"/>
                  </a:solidFill>
                  <a:sym typeface="Arial"/>
                  <a:rtl val="0"/>
                </a:rPr>
              </a:br>
              <a:r>
                <a:rPr lang="en-US" sz="1200" i="1" kern="0" dirty="0">
                  <a:solidFill>
                    <a:srgbClr val="4D4D4D"/>
                  </a:solidFill>
                  <a:sym typeface="Arial"/>
                  <a:rtl val="0"/>
                </a:rPr>
                <a:t>(“just push your app”)</a:t>
              </a:r>
            </a:p>
          </p:txBody>
        </p:sp>
        <p:sp>
          <p:nvSpPr>
            <p:cNvPr id="24589" name="TextBox 8"/>
            <p:cNvSpPr txBox="1">
              <a:spLocks noChangeArrowheads="1"/>
            </p:cNvSpPr>
            <p:nvPr/>
          </p:nvSpPr>
          <p:spPr bwMode="auto">
            <a:xfrm>
              <a:off x="6954839" y="2465389"/>
              <a:ext cx="1555751" cy="475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1219170" eaLnBrk="1" hangingPunct="1"/>
              <a:r>
                <a:rPr lang="en-US" sz="1200" kern="0">
                  <a:solidFill>
                    <a:srgbClr val="4D4D4D"/>
                  </a:solidFill>
                  <a:sym typeface="Arial"/>
                  <a:rtl val="0"/>
                </a:rPr>
                <a:t>Policy, Identity and Roles Management</a:t>
              </a:r>
            </a:p>
          </p:txBody>
        </p:sp>
        <p:sp>
          <p:nvSpPr>
            <p:cNvPr id="24590" name="TextBox 9"/>
            <p:cNvSpPr txBox="1">
              <a:spLocks noChangeArrowheads="1"/>
            </p:cNvSpPr>
            <p:nvPr/>
          </p:nvSpPr>
          <p:spPr bwMode="auto">
            <a:xfrm>
              <a:off x="4543425" y="2203450"/>
              <a:ext cx="1397000" cy="104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1219170" eaLnBrk="1" hangingPunct="1"/>
              <a:r>
                <a:rPr lang="en-US" sz="1200" kern="0">
                  <a:solidFill>
                    <a:srgbClr val="4D4D4D"/>
                  </a:solidFill>
                  <a:sym typeface="Arial"/>
                  <a:rtl val="0"/>
                </a:rPr>
                <a:t>App Health Management, Load Balancing, </a:t>
              </a:r>
            </a:p>
            <a:p>
              <a:pPr defTabSz="1219170" eaLnBrk="1" hangingPunct="1"/>
              <a:r>
                <a:rPr lang="en-US" sz="1200" kern="0">
                  <a:solidFill>
                    <a:srgbClr val="4D4D4D"/>
                  </a:solidFill>
                  <a:sym typeface="Arial"/>
                  <a:rtl val="0"/>
                </a:rPr>
                <a:t>Rapid Scaling,  Availability Zones</a:t>
              </a:r>
            </a:p>
          </p:txBody>
        </p:sp>
        <p:sp>
          <p:nvSpPr>
            <p:cNvPr id="24591" name="TextBox 10"/>
            <p:cNvSpPr txBox="1">
              <a:spLocks noChangeArrowheads="1"/>
            </p:cNvSpPr>
            <p:nvPr/>
          </p:nvSpPr>
          <p:spPr bwMode="auto">
            <a:xfrm>
              <a:off x="3895725" y="3554414"/>
              <a:ext cx="1874838" cy="475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1219170" eaLnBrk="1" hangingPunct="1"/>
              <a:r>
                <a:rPr lang="en-US" sz="1200" kern="0" dirty="0">
                  <a:solidFill>
                    <a:srgbClr val="4D4D4D"/>
                  </a:solidFill>
                  <a:sym typeface="Arial"/>
                  <a:rtl val="0"/>
                </a:rPr>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defRPr/>
                  </a:pPr>
                  <a:endParaRPr lang="en-US" sz="1467" kern="0">
                    <a:solidFill>
                      <a:srgbClr val="FFFFFF"/>
                    </a:solidFill>
                    <a:latin typeface="Arial"/>
                    <a:sym typeface="Arial"/>
                    <a:rtl val="0"/>
                  </a:endParaRPr>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475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1219170" eaLnBrk="1" hangingPunct="1"/>
              <a:r>
                <a:rPr lang="en-US" sz="1200" kern="0">
                  <a:solidFill>
                    <a:srgbClr val="4D4D4D"/>
                  </a:solidFill>
                  <a:sym typeface="Arial"/>
                  <a:rtl val="0"/>
                </a:rPr>
                <a:t>Application Network Security Groups</a:t>
              </a:r>
            </a:p>
          </p:txBody>
        </p:sp>
        <p:sp>
          <p:nvSpPr>
            <p:cNvPr id="24600" name="TextBox 46"/>
            <p:cNvSpPr txBox="1">
              <a:spLocks noChangeArrowheads="1"/>
            </p:cNvSpPr>
            <p:nvPr/>
          </p:nvSpPr>
          <p:spPr bwMode="auto">
            <a:xfrm>
              <a:off x="708025" y="2408239"/>
              <a:ext cx="1085849" cy="85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1219170" eaLnBrk="1" hangingPunct="1"/>
              <a:r>
                <a:rPr lang="en-US" sz="1200" kern="0" dirty="0">
                  <a:solidFill>
                    <a:srgbClr val="4D4D4D"/>
                  </a:solidFill>
                  <a:sym typeface="Arial"/>
                  <a:rtl val="0"/>
                </a:rPr>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467" kern="0">
                <a:solidFill>
                  <a:srgbClr val="4D4D4D"/>
                </a:solidFill>
                <a:latin typeface="Arial"/>
                <a:sym typeface="Arial"/>
                <a:rtl val="0"/>
              </a:endParaRPr>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604" name="TextBox 49"/>
            <p:cNvSpPr txBox="1">
              <a:spLocks noChangeArrowheads="1"/>
            </p:cNvSpPr>
            <p:nvPr/>
          </p:nvSpPr>
          <p:spPr bwMode="auto">
            <a:xfrm>
              <a:off x="6875463" y="3402014"/>
              <a:ext cx="1828800" cy="85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1219170" eaLnBrk="1" hangingPunct="1"/>
              <a:r>
                <a:rPr lang="en-US" sz="1200" kern="0">
                  <a:solidFill>
                    <a:srgbClr val="4D4D4D"/>
                  </a:solidFill>
                  <a:sym typeface="Arial"/>
                  <a:rtl val="0"/>
                </a:rPr>
                <a:t>Logging as a service,</a:t>
              </a:r>
            </a:p>
            <a:p>
              <a:pPr defTabSz="1219170" eaLnBrk="1" hangingPunct="1"/>
              <a:r>
                <a:rPr lang="en-US" sz="1200" kern="0">
                  <a:solidFill>
                    <a:srgbClr val="4D4D4D"/>
                  </a:solidFill>
                  <a:sym typeface="Arial"/>
                  <a:rtl val="0"/>
                </a:rPr>
                <a:t>Application metrics &amp; performance,</a:t>
              </a:r>
            </a:p>
            <a:p>
              <a:pPr defTabSz="1219170" eaLnBrk="1" hangingPunct="1"/>
              <a:r>
                <a:rPr lang="en-US" sz="1200" kern="0">
                  <a:solidFill>
                    <a:srgbClr val="4D4D4D"/>
                  </a:solidFill>
                  <a:sym typeface="Arial"/>
                  <a:rtl val="0"/>
                </a:rPr>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584365" y="4728059"/>
            <a:ext cx="10954249" cy="51796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defTabSz="1219170">
              <a:defRPr/>
            </a:pPr>
            <a:endParaRPr lang="en-US" sz="1867" kern="0">
              <a:solidFill>
                <a:srgbClr val="4D4D4D"/>
              </a:solidFill>
              <a:latin typeface="Arial"/>
              <a:sym typeface="Arial"/>
              <a:rtl val="0"/>
            </a:endParaRPr>
          </a:p>
        </p:txBody>
      </p:sp>
      <p:sp>
        <p:nvSpPr>
          <p:cNvPr id="3" name="Rectangle 2"/>
          <p:cNvSpPr/>
          <p:nvPr/>
        </p:nvSpPr>
        <p:spPr>
          <a:xfrm>
            <a:off x="989437" y="4777781"/>
            <a:ext cx="10392419" cy="420564"/>
          </a:xfrm>
          <a:prstGeom prst="rect">
            <a:avLst/>
          </a:prstGeom>
        </p:spPr>
        <p:txBody>
          <a:bodyPr wrap="square">
            <a:spAutoFit/>
          </a:bodyPr>
          <a:lstStyle/>
          <a:p>
            <a:pPr algn="ctr" defTabSz="1219170">
              <a:defRPr/>
            </a:pPr>
            <a:r>
              <a:rPr lang="en-US" sz="2133" kern="0" dirty="0">
                <a:solidFill>
                  <a:srgbClr val="000000"/>
                </a:solidFill>
                <a:latin typeface="Arial"/>
                <a:cs typeface="Arial"/>
                <a:sym typeface="Arial"/>
                <a:rtl val="0"/>
              </a:rPr>
              <a:t>Deploy, Operate, Update &amp; Scale with minimal downtime on choice of IaaS</a:t>
            </a:r>
          </a:p>
        </p:txBody>
      </p:sp>
      <p:pic>
        <p:nvPicPr>
          <p:cNvPr id="66" name="Shape 173"/>
          <p:cNvPicPr preferRelativeResize="0"/>
          <p:nvPr/>
        </p:nvPicPr>
        <p:blipFill rotWithShape="1">
          <a:blip r:embed="rId15">
            <a:alphaModFix/>
          </a:blip>
          <a:srcRect b="-4013"/>
          <a:stretch/>
        </p:blipFill>
        <p:spPr>
          <a:xfrm>
            <a:off x="3844455" y="5335527"/>
            <a:ext cx="1497244" cy="779071"/>
          </a:xfrm>
          <a:prstGeom prst="rect">
            <a:avLst/>
          </a:prstGeom>
          <a:noFill/>
          <a:ln>
            <a:noFill/>
          </a:ln>
        </p:spPr>
      </p:pic>
      <p:pic>
        <p:nvPicPr>
          <p:cNvPr id="67" name="Shape 174"/>
          <p:cNvPicPr preferRelativeResize="0"/>
          <p:nvPr/>
        </p:nvPicPr>
        <p:blipFill rotWithShape="1">
          <a:blip r:embed="rId15">
            <a:alphaModFix/>
          </a:blip>
          <a:srcRect b="-4013"/>
          <a:stretch/>
        </p:blipFill>
        <p:spPr>
          <a:xfrm>
            <a:off x="5373369" y="5300061"/>
            <a:ext cx="1497244" cy="779071"/>
          </a:xfrm>
          <a:prstGeom prst="rect">
            <a:avLst/>
          </a:prstGeom>
          <a:noFill/>
          <a:ln>
            <a:noFill/>
          </a:ln>
        </p:spPr>
      </p:pic>
      <p:pic>
        <p:nvPicPr>
          <p:cNvPr id="68" name="Shape 175"/>
          <p:cNvPicPr preferRelativeResize="0"/>
          <p:nvPr/>
        </p:nvPicPr>
        <p:blipFill rotWithShape="1">
          <a:blip r:embed="rId15">
            <a:alphaModFix/>
          </a:blip>
          <a:srcRect b="-4013"/>
          <a:stretch/>
        </p:blipFill>
        <p:spPr>
          <a:xfrm>
            <a:off x="6902281" y="5300061"/>
            <a:ext cx="1497244" cy="779071"/>
          </a:xfrm>
          <a:prstGeom prst="rect">
            <a:avLst/>
          </a:prstGeom>
          <a:noFill/>
          <a:ln>
            <a:noFill/>
          </a:ln>
        </p:spPr>
      </p:pic>
      <p:pic>
        <p:nvPicPr>
          <p:cNvPr id="69" name="Shape 176"/>
          <p:cNvPicPr preferRelativeResize="0"/>
          <p:nvPr/>
        </p:nvPicPr>
        <p:blipFill rotWithShape="1">
          <a:blip r:embed="rId16">
            <a:alphaModFix/>
          </a:blip>
          <a:srcRect/>
          <a:stretch/>
        </p:blipFill>
        <p:spPr>
          <a:xfrm>
            <a:off x="4121964" y="5588341"/>
            <a:ext cx="960171" cy="242443"/>
          </a:xfrm>
          <a:prstGeom prst="rect">
            <a:avLst/>
          </a:prstGeom>
          <a:noFill/>
          <a:ln>
            <a:noFill/>
          </a:ln>
        </p:spPr>
      </p:pic>
      <p:pic>
        <p:nvPicPr>
          <p:cNvPr id="70" name="Shape 177"/>
          <p:cNvPicPr preferRelativeResize="0"/>
          <p:nvPr/>
        </p:nvPicPr>
        <p:blipFill rotWithShape="1">
          <a:blip r:embed="rId17">
            <a:alphaModFix/>
          </a:blip>
          <a:srcRect/>
          <a:stretch/>
        </p:blipFill>
        <p:spPr>
          <a:xfrm>
            <a:off x="7163510" y="5498744"/>
            <a:ext cx="803481" cy="324739"/>
          </a:xfrm>
          <a:prstGeom prst="rect">
            <a:avLst/>
          </a:prstGeom>
          <a:noFill/>
          <a:ln>
            <a:noFill/>
          </a:ln>
        </p:spPr>
      </p:pic>
      <p:pic>
        <p:nvPicPr>
          <p:cNvPr id="71" name="Shape 178"/>
          <p:cNvPicPr preferRelativeResize="0"/>
          <p:nvPr/>
        </p:nvPicPr>
        <p:blipFill rotWithShape="1">
          <a:blip r:embed="rId18">
            <a:alphaModFix/>
          </a:blip>
          <a:srcRect l="4286"/>
          <a:stretch/>
        </p:blipFill>
        <p:spPr>
          <a:xfrm>
            <a:off x="5629428" y="5511137"/>
            <a:ext cx="882920" cy="292535"/>
          </a:xfrm>
          <a:prstGeom prst="rect">
            <a:avLst/>
          </a:prstGeom>
          <a:noFill/>
          <a:ln>
            <a:noFill/>
          </a:ln>
        </p:spPr>
      </p:pic>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Shape 251"/>
          <p:cNvSpPr/>
          <p:nvPr/>
        </p:nvSpPr>
        <p:spPr>
          <a:xfrm>
            <a:off x="0" y="0"/>
            <a:ext cx="12192000" cy="6858000"/>
          </a:xfrm>
          <a:prstGeom prst="rect">
            <a:avLst/>
          </a:prstGeom>
          <a:solidFill>
            <a:srgbClr val="182730">
              <a:alpha val="77000"/>
            </a:srgbClr>
          </a:solidFill>
          <a:ln>
            <a:noFill/>
          </a:ln>
        </p:spPr>
        <p:txBody>
          <a:bodyPr lIns="121900" tIns="60933" rIns="121900" bIns="60933" anchor="ctr" anchorCtr="0">
            <a:noAutofit/>
          </a:bodyPr>
          <a:lstStyle/>
          <a:p>
            <a:pPr algn="ctr"/>
            <a:endParaRPr sz="2400">
              <a:solidFill>
                <a:schemeClr val="lt1"/>
              </a:solidFill>
              <a:latin typeface="Arial"/>
              <a:ea typeface="Arial"/>
              <a:cs typeface="Arial"/>
              <a:sym typeface="Arial"/>
            </a:endParaRPr>
          </a:p>
        </p:txBody>
      </p:sp>
      <p:sp>
        <p:nvSpPr>
          <p:cNvPr id="10" name="TextBox 9"/>
          <p:cNvSpPr txBox="1"/>
          <p:nvPr/>
        </p:nvSpPr>
        <p:spPr>
          <a:xfrm>
            <a:off x="831274" y="2531233"/>
            <a:ext cx="10529453" cy="95410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600"/>
              </a:spcAft>
            </a:pPr>
            <a:r>
              <a:rPr lang="en-US" sz="5600" b="1" spc="-133" dirty="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834814" y="3348572"/>
            <a:ext cx="10529453" cy="1126334"/>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600"/>
              </a:spcAft>
            </a:pPr>
            <a:r>
              <a:rPr lang="en-US" sz="3733" spc="-133" dirty="0">
                <a:solidFill>
                  <a:schemeClr val="bg1"/>
                </a:solidFill>
                <a:effectLst>
                  <a:outerShdw blurRad="50800" dist="38100" dir="5400000" algn="t" rotWithShape="0">
                    <a:prstClr val="black">
                      <a:alpha val="40000"/>
                    </a:prstClr>
                  </a:outerShdw>
                </a:effectLst>
                <a:cs typeface="Arial"/>
              </a:rPr>
              <a:t>Continuous Delivery &amp; </a:t>
            </a:r>
            <a:r>
              <a:rPr lang="en-US" sz="3733" spc="-133" dirty="0" err="1">
                <a:solidFill>
                  <a:schemeClr val="bg1"/>
                </a:solidFill>
                <a:effectLst>
                  <a:outerShdw blurRad="50800" dist="38100" dir="5400000" algn="t" rotWithShape="0">
                    <a:prstClr val="black">
                      <a:alpha val="40000"/>
                    </a:prstClr>
                  </a:outerShdw>
                </a:effectLst>
                <a:cs typeface="Arial"/>
              </a:rPr>
              <a:t>Microservice</a:t>
            </a:r>
            <a:r>
              <a:rPr lang="en-US" sz="3733" spc="-133" dirty="0">
                <a:solidFill>
                  <a:schemeClr val="bg1"/>
                </a:solidFill>
                <a:effectLst>
                  <a:outerShdw blurRad="50800" dist="38100" dir="5400000" algn="t" rotWithShape="0">
                    <a:prstClr val="black">
                      <a:alpha val="40000"/>
                    </a:prstClr>
                  </a:outerShdw>
                </a:effectLst>
                <a:cs typeface="Arial"/>
              </a:rPr>
              <a:t> Architectures in the Enterprise with Spring and Cloud Foundry</a:t>
            </a:r>
          </a:p>
        </p:txBody>
      </p:sp>
    </p:spTree>
    <p:extLst>
      <p:ext uri="{BB962C8B-B14F-4D97-AF65-F5344CB8AC3E}">
        <p14:creationId xmlns:p14="http://schemas.microsoft.com/office/powerpoint/2010/main" val="2532247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47944-73B8-430C-BC8C-7C8F008ABD62}"/>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C4BCD2DB-5840-4D82-891D-C2C9266F0DE1}"/>
              </a:ext>
            </a:extLst>
          </p:cNvPr>
          <p:cNvPicPr>
            <a:picLocks noGrp="1" noChangeAspect="1"/>
          </p:cNvPicPr>
          <p:nvPr>
            <p:ph idx="1"/>
          </p:nvPr>
        </p:nvPicPr>
        <p:blipFill rotWithShape="1">
          <a:blip r:embed="rId2"/>
          <a:srcRect t="3216" b="12573"/>
          <a:stretch/>
        </p:blipFill>
        <p:spPr>
          <a:xfrm>
            <a:off x="-2" y="0"/>
            <a:ext cx="12192003" cy="6858000"/>
          </a:xfrm>
        </p:spPr>
      </p:pic>
      <p:sp>
        <p:nvSpPr>
          <p:cNvPr id="9" name="Rectangle 8">
            <a:extLst>
              <a:ext uri="{FF2B5EF4-FFF2-40B4-BE49-F238E27FC236}">
                <a16:creationId xmlns:a16="http://schemas.microsoft.com/office/drawing/2014/main" id="{7B7BDE0B-C0C2-4AAE-86FA-CA1C82C9BB2F}"/>
              </a:ext>
            </a:extLst>
          </p:cNvPr>
          <p:cNvSpPr/>
          <p:nvPr/>
        </p:nvSpPr>
        <p:spPr>
          <a:xfrm>
            <a:off x="0" y="-1"/>
            <a:ext cx="12192000" cy="6858001"/>
          </a:xfrm>
          <a:prstGeom prst="rect">
            <a:avLst/>
          </a:prstGeom>
          <a:solidFill>
            <a:srgbClr val="000000">
              <a:alpha val="60000"/>
            </a:srgbClr>
          </a:solidFill>
          <a:ln w="12700" cap="flat" cmpd="sng" algn="ctr">
            <a:noFill/>
            <a:prstDash val="solid"/>
            <a:miter lim="800000"/>
          </a:ln>
          <a:effectLst/>
        </p:spPr>
        <p:txBody>
          <a:bodyPr rtlCol="0" anchor="ctr"/>
          <a:lstStyle/>
          <a:p>
            <a:pPr algn="ctr" defTabSz="685783">
              <a:defRPr/>
            </a:pPr>
            <a:endParaRPr lang="en-US" sz="1200" kern="0" dirty="0">
              <a:solidFill>
                <a:srgbClr val="000000"/>
              </a:solidFill>
              <a:latin typeface="Arial"/>
            </a:endParaRPr>
          </a:p>
        </p:txBody>
      </p:sp>
      <p:sp>
        <p:nvSpPr>
          <p:cNvPr id="11" name="Title 5">
            <a:extLst>
              <a:ext uri="{FF2B5EF4-FFF2-40B4-BE49-F238E27FC236}">
                <a16:creationId xmlns:a16="http://schemas.microsoft.com/office/drawing/2014/main" id="{4309F79B-140B-49E8-B7B0-3D1B982C7BD3}"/>
              </a:ext>
            </a:extLst>
          </p:cNvPr>
          <p:cNvSpPr txBox="1">
            <a:spLocks/>
          </p:cNvSpPr>
          <p:nvPr/>
        </p:nvSpPr>
        <p:spPr>
          <a:xfrm>
            <a:off x="1104900" y="2626799"/>
            <a:ext cx="9982200" cy="1772986"/>
          </a:xfrm>
          <a:prstGeom prst="rect">
            <a:avLst/>
          </a:prstGeom>
        </p:spPr>
        <p:txBody>
          <a:bodyPr wrap="square" lIns="0" tIns="0" rIns="0" bIns="0" anchor="ctr">
            <a:spAutoFit/>
          </a:bodyPr>
          <a:lstStyle>
            <a:lvl1pPr algn="l" defTabSz="914377" rtl="0" eaLnBrk="1" latinLnBrk="0" hangingPunct="1">
              <a:lnSpc>
                <a:spcPct val="90000"/>
              </a:lnSpc>
              <a:spcBef>
                <a:spcPct val="0"/>
              </a:spcBef>
              <a:buNone/>
              <a:defRPr sz="3733" kern="1200">
                <a:solidFill>
                  <a:schemeClr val="bg1"/>
                </a:solidFill>
                <a:latin typeface="Arial" panose="020B0604020202020204" pitchFamily="34" charset="0"/>
                <a:ea typeface="+mj-ea"/>
                <a:cs typeface="+mj-cs"/>
              </a:defRPr>
            </a:lvl1pPr>
          </a:lstStyle>
          <a:p>
            <a:pPr algn="ctr"/>
            <a:r>
              <a:rPr lang="en-US" sz="4267" dirty="0">
                <a:solidFill>
                  <a:schemeClr val="tx2"/>
                </a:solidFill>
                <a:latin typeface="+mn-lt"/>
              </a:rPr>
              <a:t>How many members in this group are actively migrating/ modernizing legacy applications?</a:t>
            </a:r>
            <a:endParaRPr lang="en-US" sz="4267" dirty="0">
              <a:solidFill>
                <a:schemeClr val="accent3"/>
              </a:solidFill>
              <a:latin typeface="+mn-lt"/>
              <a:ea typeface="+mn-ea"/>
              <a:cs typeface="+mn-cs"/>
            </a:endParaRPr>
          </a:p>
        </p:txBody>
      </p:sp>
      <p:sp>
        <p:nvSpPr>
          <p:cNvPr id="12" name="Rectangle 11">
            <a:extLst>
              <a:ext uri="{FF2B5EF4-FFF2-40B4-BE49-F238E27FC236}">
                <a16:creationId xmlns:a16="http://schemas.microsoft.com/office/drawing/2014/main" id="{0166F865-ED9E-4BCB-9FDA-B0B0950B47CC}"/>
              </a:ext>
            </a:extLst>
          </p:cNvPr>
          <p:cNvSpPr/>
          <p:nvPr/>
        </p:nvSpPr>
        <p:spPr>
          <a:xfrm>
            <a:off x="911193" y="2040557"/>
            <a:ext cx="10523620" cy="2913247"/>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pic>
        <p:nvPicPr>
          <p:cNvPr id="13" name="Picture 12">
            <a:extLst>
              <a:ext uri="{FF2B5EF4-FFF2-40B4-BE49-F238E27FC236}">
                <a16:creationId xmlns:a16="http://schemas.microsoft.com/office/drawing/2014/main" id="{1B769F03-FED3-4B4B-92B1-CDA87B68BD6A}"/>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Tree>
    <p:extLst>
      <p:ext uri="{BB962C8B-B14F-4D97-AF65-F5344CB8AC3E}">
        <p14:creationId xmlns:p14="http://schemas.microsoft.com/office/powerpoint/2010/main" val="244251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47944-73B8-430C-BC8C-7C8F008ABD62}"/>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C4BCD2DB-5840-4D82-891D-C2C9266F0DE1}"/>
              </a:ext>
            </a:extLst>
          </p:cNvPr>
          <p:cNvPicPr>
            <a:picLocks noGrp="1" noChangeAspect="1"/>
          </p:cNvPicPr>
          <p:nvPr>
            <p:ph idx="1"/>
          </p:nvPr>
        </p:nvPicPr>
        <p:blipFill rotWithShape="1">
          <a:blip r:embed="rId2"/>
          <a:srcRect t="3216" b="12573"/>
          <a:stretch/>
        </p:blipFill>
        <p:spPr>
          <a:xfrm>
            <a:off x="-2" y="0"/>
            <a:ext cx="12192003" cy="6858000"/>
          </a:xfrm>
        </p:spPr>
      </p:pic>
      <p:sp>
        <p:nvSpPr>
          <p:cNvPr id="9" name="Rectangle 8">
            <a:extLst>
              <a:ext uri="{FF2B5EF4-FFF2-40B4-BE49-F238E27FC236}">
                <a16:creationId xmlns:a16="http://schemas.microsoft.com/office/drawing/2014/main" id="{7B7BDE0B-C0C2-4AAE-86FA-CA1C82C9BB2F}"/>
              </a:ext>
            </a:extLst>
          </p:cNvPr>
          <p:cNvSpPr/>
          <p:nvPr/>
        </p:nvSpPr>
        <p:spPr>
          <a:xfrm>
            <a:off x="0" y="-1"/>
            <a:ext cx="12192000" cy="6858001"/>
          </a:xfrm>
          <a:prstGeom prst="rect">
            <a:avLst/>
          </a:prstGeom>
          <a:solidFill>
            <a:srgbClr val="000000">
              <a:alpha val="60000"/>
            </a:srgbClr>
          </a:solidFill>
          <a:ln w="12700" cap="flat" cmpd="sng" algn="ctr">
            <a:noFill/>
            <a:prstDash val="solid"/>
            <a:miter lim="800000"/>
          </a:ln>
          <a:effectLst/>
        </p:spPr>
        <p:txBody>
          <a:bodyPr rtlCol="0" anchor="ctr"/>
          <a:lstStyle/>
          <a:p>
            <a:pPr algn="ctr" defTabSz="685783">
              <a:defRPr/>
            </a:pPr>
            <a:endParaRPr lang="en-US" sz="1200" kern="0" dirty="0">
              <a:solidFill>
                <a:srgbClr val="000000"/>
              </a:solidFill>
              <a:latin typeface="Arial"/>
            </a:endParaRPr>
          </a:p>
        </p:txBody>
      </p:sp>
      <p:sp>
        <p:nvSpPr>
          <p:cNvPr id="11" name="Title 5">
            <a:extLst>
              <a:ext uri="{FF2B5EF4-FFF2-40B4-BE49-F238E27FC236}">
                <a16:creationId xmlns:a16="http://schemas.microsoft.com/office/drawing/2014/main" id="{4309F79B-140B-49E8-B7B0-3D1B982C7BD3}"/>
              </a:ext>
            </a:extLst>
          </p:cNvPr>
          <p:cNvSpPr txBox="1">
            <a:spLocks/>
          </p:cNvSpPr>
          <p:nvPr/>
        </p:nvSpPr>
        <p:spPr>
          <a:xfrm>
            <a:off x="1104900" y="2922297"/>
            <a:ext cx="9982200" cy="1181990"/>
          </a:xfrm>
          <a:prstGeom prst="rect">
            <a:avLst/>
          </a:prstGeom>
        </p:spPr>
        <p:txBody>
          <a:bodyPr wrap="square" lIns="0" tIns="0" rIns="0" bIns="0" anchor="ctr">
            <a:spAutoFit/>
          </a:bodyPr>
          <a:lstStyle>
            <a:lvl1pPr algn="l" defTabSz="914377" rtl="0" eaLnBrk="1" latinLnBrk="0" hangingPunct="1">
              <a:lnSpc>
                <a:spcPct val="90000"/>
              </a:lnSpc>
              <a:spcBef>
                <a:spcPct val="0"/>
              </a:spcBef>
              <a:buNone/>
              <a:defRPr sz="3733" kern="1200">
                <a:solidFill>
                  <a:schemeClr val="bg1"/>
                </a:solidFill>
                <a:latin typeface="Arial" panose="020B0604020202020204" pitchFamily="34" charset="0"/>
                <a:ea typeface="+mj-ea"/>
                <a:cs typeface="+mj-cs"/>
              </a:defRPr>
            </a:lvl1pPr>
          </a:lstStyle>
          <a:p>
            <a:pPr algn="ctr"/>
            <a:r>
              <a:rPr lang="en-US" sz="4267" dirty="0">
                <a:solidFill>
                  <a:schemeClr val="tx2"/>
                </a:solidFill>
                <a:latin typeface="+mn-lt"/>
              </a:rPr>
              <a:t>How many people are building microservices net new?​</a:t>
            </a:r>
            <a:endParaRPr lang="en-US" sz="4267" dirty="0">
              <a:solidFill>
                <a:schemeClr val="accent3"/>
              </a:solidFill>
              <a:latin typeface="+mn-lt"/>
              <a:ea typeface="+mn-ea"/>
              <a:cs typeface="+mn-cs"/>
            </a:endParaRPr>
          </a:p>
        </p:txBody>
      </p:sp>
      <p:sp>
        <p:nvSpPr>
          <p:cNvPr id="12" name="Rectangle 11">
            <a:extLst>
              <a:ext uri="{FF2B5EF4-FFF2-40B4-BE49-F238E27FC236}">
                <a16:creationId xmlns:a16="http://schemas.microsoft.com/office/drawing/2014/main" id="{0166F865-ED9E-4BCB-9FDA-B0B0950B47CC}"/>
              </a:ext>
            </a:extLst>
          </p:cNvPr>
          <p:cNvSpPr/>
          <p:nvPr/>
        </p:nvSpPr>
        <p:spPr>
          <a:xfrm>
            <a:off x="911193" y="2040557"/>
            <a:ext cx="10523620" cy="2913247"/>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pic>
        <p:nvPicPr>
          <p:cNvPr id="7" name="Picture 6">
            <a:extLst>
              <a:ext uri="{FF2B5EF4-FFF2-40B4-BE49-F238E27FC236}">
                <a16:creationId xmlns:a16="http://schemas.microsoft.com/office/drawing/2014/main" id="{59DA3C2F-C81F-4C85-A61E-CD664F7F2FC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Tree>
    <p:extLst>
      <p:ext uri="{BB962C8B-B14F-4D97-AF65-F5344CB8AC3E}">
        <p14:creationId xmlns:p14="http://schemas.microsoft.com/office/powerpoint/2010/main" val="375307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6546D-E743-4BF6-86A1-4B657D189D25}"/>
              </a:ext>
            </a:extLst>
          </p:cNvPr>
          <p:cNvPicPr>
            <a:picLocks noChangeAspect="1"/>
          </p:cNvPicPr>
          <p:nvPr/>
        </p:nvPicPr>
        <p:blipFill>
          <a:blip r:embed="rId2"/>
          <a:stretch>
            <a:fillRect/>
          </a:stretch>
        </p:blipFill>
        <p:spPr>
          <a:xfrm>
            <a:off x="0" y="34787"/>
            <a:ext cx="12145617" cy="6117535"/>
          </a:xfrm>
          <a:prstGeom prst="rect">
            <a:avLst/>
          </a:prstGeom>
        </p:spPr>
      </p:pic>
    </p:spTree>
    <p:extLst>
      <p:ext uri="{BB962C8B-B14F-4D97-AF65-F5344CB8AC3E}">
        <p14:creationId xmlns:p14="http://schemas.microsoft.com/office/powerpoint/2010/main" val="839596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12C61D-C1A4-479C-B916-EC87F175C0BC}"/>
              </a:ext>
            </a:extLst>
          </p:cNvPr>
          <p:cNvPicPr>
            <a:picLocks noChangeAspect="1"/>
          </p:cNvPicPr>
          <p:nvPr/>
        </p:nvPicPr>
        <p:blipFill>
          <a:blip r:embed="rId2"/>
          <a:stretch>
            <a:fillRect/>
          </a:stretch>
        </p:blipFill>
        <p:spPr>
          <a:xfrm>
            <a:off x="1" y="44726"/>
            <a:ext cx="12192000" cy="6127474"/>
          </a:xfrm>
          <a:prstGeom prst="rect">
            <a:avLst/>
          </a:prstGeom>
        </p:spPr>
      </p:pic>
    </p:spTree>
    <p:extLst>
      <p:ext uri="{BB962C8B-B14F-4D97-AF65-F5344CB8AC3E}">
        <p14:creationId xmlns:p14="http://schemas.microsoft.com/office/powerpoint/2010/main" val="131389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FF50C7-7D04-4D07-8397-0DBEB06376CC}"/>
              </a:ext>
            </a:extLst>
          </p:cNvPr>
          <p:cNvPicPr>
            <a:picLocks noChangeAspect="1"/>
          </p:cNvPicPr>
          <p:nvPr/>
        </p:nvPicPr>
        <p:blipFill>
          <a:blip r:embed="rId2"/>
          <a:stretch>
            <a:fillRect/>
          </a:stretch>
        </p:blipFill>
        <p:spPr>
          <a:xfrm>
            <a:off x="57979" y="53778"/>
            <a:ext cx="12076042" cy="6083636"/>
          </a:xfrm>
          <a:prstGeom prst="rect">
            <a:avLst/>
          </a:prstGeom>
        </p:spPr>
      </p:pic>
    </p:spTree>
    <p:extLst>
      <p:ext uri="{BB962C8B-B14F-4D97-AF65-F5344CB8AC3E}">
        <p14:creationId xmlns:p14="http://schemas.microsoft.com/office/powerpoint/2010/main" val="147756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4656C9-69B7-4A00-983E-5399E0AD4678}"/>
              </a:ext>
            </a:extLst>
          </p:cNvPr>
          <p:cNvPicPr>
            <a:picLocks noChangeAspect="1"/>
          </p:cNvPicPr>
          <p:nvPr/>
        </p:nvPicPr>
        <p:blipFill>
          <a:blip r:embed="rId2"/>
          <a:stretch>
            <a:fillRect/>
          </a:stretch>
        </p:blipFill>
        <p:spPr>
          <a:xfrm>
            <a:off x="39758" y="59635"/>
            <a:ext cx="12095920" cy="6082748"/>
          </a:xfrm>
          <a:prstGeom prst="rect">
            <a:avLst/>
          </a:prstGeom>
        </p:spPr>
      </p:pic>
    </p:spTree>
    <p:extLst>
      <p:ext uri="{BB962C8B-B14F-4D97-AF65-F5344CB8AC3E}">
        <p14:creationId xmlns:p14="http://schemas.microsoft.com/office/powerpoint/2010/main" val="2415386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1510F8C-A187-4DCB-A903-D77A579C2ECE}"/>
              </a:ext>
            </a:extLst>
          </p:cNvPr>
          <p:cNvSpPr/>
          <p:nvPr/>
        </p:nvSpPr>
        <p:spPr>
          <a:xfrm>
            <a:off x="0" y="-38499"/>
            <a:ext cx="12192000" cy="6896500"/>
          </a:xfrm>
          <a:prstGeom prst="rect">
            <a:avLst/>
          </a:prstGeom>
          <a:solidFill>
            <a:schemeClr val="bg2">
              <a:alpha val="69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600" dirty="0">
              <a:solidFill>
                <a:srgbClr val="FFFFFF"/>
              </a:solidFill>
              <a:latin typeface="Arial"/>
            </a:endParaRPr>
          </a:p>
        </p:txBody>
      </p:sp>
      <p:pic>
        <p:nvPicPr>
          <p:cNvPr id="6" name="Picture 5">
            <a:extLst>
              <a:ext uri="{FF2B5EF4-FFF2-40B4-BE49-F238E27FC236}">
                <a16:creationId xmlns:a16="http://schemas.microsoft.com/office/drawing/2014/main" id="{CCB5E866-5C83-43C1-A2B8-DE2E1E30A6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85405" y="6437801"/>
            <a:ext cx="1455331" cy="188099"/>
          </a:xfrm>
          <a:prstGeom prst="rect">
            <a:avLst/>
          </a:prstGeom>
        </p:spPr>
      </p:pic>
      <p:sp>
        <p:nvSpPr>
          <p:cNvPr id="7" name="Title 2">
            <a:extLst>
              <a:ext uri="{FF2B5EF4-FFF2-40B4-BE49-F238E27FC236}">
                <a16:creationId xmlns:a16="http://schemas.microsoft.com/office/drawing/2014/main" id="{009356AF-6788-4AAF-924F-441FFAC89AAE}"/>
              </a:ext>
            </a:extLst>
          </p:cNvPr>
          <p:cNvSpPr txBox="1">
            <a:spLocks/>
          </p:cNvSpPr>
          <p:nvPr/>
        </p:nvSpPr>
        <p:spPr>
          <a:xfrm>
            <a:off x="584200" y="508002"/>
            <a:ext cx="11430000" cy="517001"/>
          </a:xfrm>
          <a:prstGeom prst="rect">
            <a:avLst/>
          </a:prstGeom>
        </p:spPr>
        <p:txBody>
          <a:bodyPr wrap="square" lIns="0" tIns="0" rIns="0" bIns="0">
            <a:spAutoFit/>
          </a:bodyPr>
          <a:lstStyle>
            <a:lvl1pPr algn="l" defTabSz="685800" rtl="0" eaLnBrk="1" latinLnBrk="0" hangingPunct="1">
              <a:lnSpc>
                <a:spcPct val="90000"/>
              </a:lnSpc>
              <a:spcBef>
                <a:spcPct val="0"/>
              </a:spcBef>
              <a:buNone/>
              <a:defRPr sz="2800" kern="1200">
                <a:solidFill>
                  <a:schemeClr val="bg1"/>
                </a:solidFill>
                <a:latin typeface="Arial" panose="020B0604020202020204" pitchFamily="34" charset="0"/>
                <a:ea typeface="+mj-ea"/>
                <a:cs typeface="+mj-cs"/>
              </a:defRPr>
            </a:lvl1pPr>
          </a:lstStyle>
          <a:p>
            <a:pPr defTabSz="914354"/>
            <a:r>
              <a:rPr lang="en-US" sz="3733" dirty="0">
                <a:solidFill>
                  <a:srgbClr val="FFFFFF"/>
                </a:solidFill>
              </a:rPr>
              <a:t>Compliance to 12/15 Factor </a:t>
            </a:r>
          </a:p>
        </p:txBody>
      </p:sp>
      <p:sp>
        <p:nvSpPr>
          <p:cNvPr id="3" name="Rectangle: Rounded Corners 2">
            <a:extLst>
              <a:ext uri="{FF2B5EF4-FFF2-40B4-BE49-F238E27FC236}">
                <a16:creationId xmlns:a16="http://schemas.microsoft.com/office/drawing/2014/main" id="{0767042F-26E0-4C9B-8E88-AE52A564FAC0}"/>
              </a:ext>
            </a:extLst>
          </p:cNvPr>
          <p:cNvSpPr/>
          <p:nvPr/>
        </p:nvSpPr>
        <p:spPr>
          <a:xfrm>
            <a:off x="381000" y="1896533"/>
            <a:ext cx="4334933" cy="365760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
        <p:nvSpPr>
          <p:cNvPr id="4" name="TextBox 3">
            <a:extLst>
              <a:ext uri="{FF2B5EF4-FFF2-40B4-BE49-F238E27FC236}">
                <a16:creationId xmlns:a16="http://schemas.microsoft.com/office/drawing/2014/main" id="{AF0A2E28-BB53-4E60-98E7-DD06F26ACFC3}"/>
              </a:ext>
            </a:extLst>
          </p:cNvPr>
          <p:cNvSpPr txBox="1"/>
          <p:nvPr/>
        </p:nvSpPr>
        <p:spPr>
          <a:xfrm>
            <a:off x="381001" y="2393246"/>
            <a:ext cx="4334932" cy="2462213"/>
          </a:xfrm>
          <a:prstGeom prst="rect">
            <a:avLst/>
          </a:prstGeom>
          <a:noFill/>
        </p:spPr>
        <p:txBody>
          <a:bodyPr wrap="square" lIns="0" tIns="0" rIns="0" bIns="0" rtlCol="0">
            <a:spAutoFit/>
          </a:bodyPr>
          <a:lstStyle/>
          <a:p>
            <a:pPr algn="ctr"/>
            <a:r>
              <a:rPr lang="en-US" sz="8000" b="1" dirty="0">
                <a:solidFill>
                  <a:schemeClr val="accent3"/>
                </a:solidFill>
              </a:rPr>
              <a:t>12</a:t>
            </a:r>
          </a:p>
          <a:p>
            <a:pPr algn="ctr"/>
            <a:r>
              <a:rPr lang="en-US" sz="8000" b="1" dirty="0">
                <a:solidFill>
                  <a:schemeClr val="accent3"/>
                </a:solidFill>
              </a:rPr>
              <a:t>FACTOR</a:t>
            </a:r>
          </a:p>
        </p:txBody>
      </p:sp>
      <p:pic>
        <p:nvPicPr>
          <p:cNvPr id="29" name="Picture 28">
            <a:extLst>
              <a:ext uri="{FF2B5EF4-FFF2-40B4-BE49-F238E27FC236}">
                <a16:creationId xmlns:a16="http://schemas.microsoft.com/office/drawing/2014/main" id="{C7BC5AF2-6E39-445B-BFD5-D42B319B4668}"/>
              </a:ext>
            </a:extLst>
          </p:cNvPr>
          <p:cNvPicPr>
            <a:picLocks noChangeAspect="1"/>
          </p:cNvPicPr>
          <p:nvPr/>
        </p:nvPicPr>
        <p:blipFill rotWithShape="1">
          <a:blip r:embed="rId3"/>
          <a:srcRect l="12711" r="11718"/>
          <a:stretch/>
        </p:blipFill>
        <p:spPr>
          <a:xfrm>
            <a:off x="5588003" y="1312609"/>
            <a:ext cx="1584960" cy="8747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a:extLst>
              <a:ext uri="{FF2B5EF4-FFF2-40B4-BE49-F238E27FC236}">
                <a16:creationId xmlns:a16="http://schemas.microsoft.com/office/drawing/2014/main" id="{70CE4941-F5D8-4B98-ADD7-6AB9B9378FA8}"/>
              </a:ext>
            </a:extLst>
          </p:cNvPr>
          <p:cNvPicPr>
            <a:picLocks noChangeAspect="1"/>
          </p:cNvPicPr>
          <p:nvPr/>
        </p:nvPicPr>
        <p:blipFill rotWithShape="1">
          <a:blip r:embed="rId4"/>
          <a:srcRect l="14568" r="11899"/>
          <a:stretch/>
        </p:blipFill>
        <p:spPr>
          <a:xfrm>
            <a:off x="7636547" y="1336540"/>
            <a:ext cx="1584960" cy="8722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Picture 30">
            <a:extLst>
              <a:ext uri="{FF2B5EF4-FFF2-40B4-BE49-F238E27FC236}">
                <a16:creationId xmlns:a16="http://schemas.microsoft.com/office/drawing/2014/main" id="{6780FC0A-A509-4145-8DF8-951117D4FDAF}"/>
              </a:ext>
            </a:extLst>
          </p:cNvPr>
          <p:cNvPicPr>
            <a:picLocks noChangeAspect="1"/>
          </p:cNvPicPr>
          <p:nvPr/>
        </p:nvPicPr>
        <p:blipFill rotWithShape="1">
          <a:blip r:embed="rId5"/>
          <a:srcRect l="13885" r="12991"/>
          <a:stretch/>
        </p:blipFill>
        <p:spPr>
          <a:xfrm>
            <a:off x="9676229" y="1336540"/>
            <a:ext cx="1584960" cy="8789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Picture 31">
            <a:extLst>
              <a:ext uri="{FF2B5EF4-FFF2-40B4-BE49-F238E27FC236}">
                <a16:creationId xmlns:a16="http://schemas.microsoft.com/office/drawing/2014/main" id="{DCC7A0F7-68F8-4468-9A19-2F38D22F1C66}"/>
              </a:ext>
            </a:extLst>
          </p:cNvPr>
          <p:cNvPicPr>
            <a:picLocks noChangeAspect="1"/>
          </p:cNvPicPr>
          <p:nvPr/>
        </p:nvPicPr>
        <p:blipFill rotWithShape="1">
          <a:blip r:embed="rId6"/>
          <a:srcRect l="8935" r="8942"/>
          <a:stretch/>
        </p:blipFill>
        <p:spPr>
          <a:xfrm>
            <a:off x="5588007" y="2364660"/>
            <a:ext cx="1584960" cy="8817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3" name="Picture 32">
            <a:extLst>
              <a:ext uri="{FF2B5EF4-FFF2-40B4-BE49-F238E27FC236}">
                <a16:creationId xmlns:a16="http://schemas.microsoft.com/office/drawing/2014/main" id="{AAC325AF-FF4F-4820-A3B6-ACFB9A9F85FA}"/>
              </a:ext>
            </a:extLst>
          </p:cNvPr>
          <p:cNvPicPr>
            <a:picLocks noChangeAspect="1"/>
          </p:cNvPicPr>
          <p:nvPr/>
        </p:nvPicPr>
        <p:blipFill rotWithShape="1">
          <a:blip r:embed="rId7"/>
          <a:srcRect l="10287" r="9210"/>
          <a:stretch/>
        </p:blipFill>
        <p:spPr>
          <a:xfrm>
            <a:off x="7637948" y="2364661"/>
            <a:ext cx="1584960" cy="872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4" name="Picture 33">
            <a:extLst>
              <a:ext uri="{FF2B5EF4-FFF2-40B4-BE49-F238E27FC236}">
                <a16:creationId xmlns:a16="http://schemas.microsoft.com/office/drawing/2014/main" id="{714F80CD-1371-43EC-B47A-6A03536E259D}"/>
              </a:ext>
            </a:extLst>
          </p:cNvPr>
          <p:cNvPicPr>
            <a:picLocks noChangeAspect="1"/>
          </p:cNvPicPr>
          <p:nvPr/>
        </p:nvPicPr>
        <p:blipFill rotWithShape="1">
          <a:blip r:embed="rId8"/>
          <a:srcRect l="15533" r="19615"/>
          <a:stretch/>
        </p:blipFill>
        <p:spPr>
          <a:xfrm>
            <a:off x="9676600" y="2364661"/>
            <a:ext cx="1584960" cy="878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5" name="Picture 34">
            <a:extLst>
              <a:ext uri="{FF2B5EF4-FFF2-40B4-BE49-F238E27FC236}">
                <a16:creationId xmlns:a16="http://schemas.microsoft.com/office/drawing/2014/main" id="{0BA88F25-A55A-484B-8794-E43D2B76451C}"/>
              </a:ext>
            </a:extLst>
          </p:cNvPr>
          <p:cNvPicPr>
            <a:picLocks noChangeAspect="1"/>
          </p:cNvPicPr>
          <p:nvPr/>
        </p:nvPicPr>
        <p:blipFill rotWithShape="1">
          <a:blip r:embed="rId9"/>
          <a:srcRect l="18647" r="16390"/>
          <a:stretch/>
        </p:blipFill>
        <p:spPr>
          <a:xfrm>
            <a:off x="5599289" y="3429000"/>
            <a:ext cx="1584960" cy="8814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Picture 35">
            <a:extLst>
              <a:ext uri="{FF2B5EF4-FFF2-40B4-BE49-F238E27FC236}">
                <a16:creationId xmlns:a16="http://schemas.microsoft.com/office/drawing/2014/main" id="{6FD077D8-EF48-4144-A67C-869D81C00715}"/>
              </a:ext>
            </a:extLst>
          </p:cNvPr>
          <p:cNvPicPr>
            <a:picLocks noChangeAspect="1"/>
          </p:cNvPicPr>
          <p:nvPr/>
        </p:nvPicPr>
        <p:blipFill rotWithShape="1">
          <a:blip r:embed="rId10"/>
          <a:srcRect l="17547" r="14696"/>
          <a:stretch/>
        </p:blipFill>
        <p:spPr>
          <a:xfrm>
            <a:off x="7642579" y="3433618"/>
            <a:ext cx="1584960" cy="872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A849A4F2-EC3E-464E-A235-B3537C0ACCE1}"/>
              </a:ext>
            </a:extLst>
          </p:cNvPr>
          <p:cNvPicPr>
            <a:picLocks noChangeAspect="1"/>
          </p:cNvPicPr>
          <p:nvPr/>
        </p:nvPicPr>
        <p:blipFill rotWithShape="1">
          <a:blip r:embed="rId11"/>
          <a:srcRect l="11674" r="10294"/>
          <a:stretch/>
        </p:blipFill>
        <p:spPr>
          <a:xfrm>
            <a:off x="9667571" y="3439444"/>
            <a:ext cx="1584960" cy="8776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8" name="Picture 37">
            <a:extLst>
              <a:ext uri="{FF2B5EF4-FFF2-40B4-BE49-F238E27FC236}">
                <a16:creationId xmlns:a16="http://schemas.microsoft.com/office/drawing/2014/main" id="{92A62071-6FA9-437E-8DD2-4F6630078148}"/>
              </a:ext>
            </a:extLst>
          </p:cNvPr>
          <p:cNvPicPr>
            <a:picLocks noChangeAspect="1"/>
          </p:cNvPicPr>
          <p:nvPr/>
        </p:nvPicPr>
        <p:blipFill rotWithShape="1">
          <a:blip r:embed="rId12"/>
          <a:srcRect l="8270" r="6574"/>
          <a:stretch/>
        </p:blipFill>
        <p:spPr>
          <a:xfrm>
            <a:off x="5611121" y="4488085"/>
            <a:ext cx="1584960" cy="8814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Picture 38">
            <a:extLst>
              <a:ext uri="{FF2B5EF4-FFF2-40B4-BE49-F238E27FC236}">
                <a16:creationId xmlns:a16="http://schemas.microsoft.com/office/drawing/2014/main" id="{433A0DFC-6874-41FF-B5DF-EB00D9361ADA}"/>
              </a:ext>
            </a:extLst>
          </p:cNvPr>
          <p:cNvPicPr>
            <a:picLocks noChangeAspect="1"/>
          </p:cNvPicPr>
          <p:nvPr/>
        </p:nvPicPr>
        <p:blipFill rotWithShape="1">
          <a:blip r:embed="rId13"/>
          <a:srcRect l="23371" r="17379"/>
          <a:stretch/>
        </p:blipFill>
        <p:spPr>
          <a:xfrm>
            <a:off x="7647836" y="4461739"/>
            <a:ext cx="1584960" cy="8722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0" name="Picture 39">
            <a:extLst>
              <a:ext uri="{FF2B5EF4-FFF2-40B4-BE49-F238E27FC236}">
                <a16:creationId xmlns:a16="http://schemas.microsoft.com/office/drawing/2014/main" id="{AB494CC2-916D-497E-84E2-4048568F1067}"/>
              </a:ext>
            </a:extLst>
          </p:cNvPr>
          <p:cNvPicPr>
            <a:picLocks noChangeAspect="1"/>
          </p:cNvPicPr>
          <p:nvPr/>
        </p:nvPicPr>
        <p:blipFill rotWithShape="1">
          <a:blip r:embed="rId14"/>
          <a:srcRect l="9334" r="10700"/>
          <a:stretch/>
        </p:blipFill>
        <p:spPr>
          <a:xfrm>
            <a:off x="9687991" y="4473098"/>
            <a:ext cx="1584960" cy="8495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80415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defTabSz="609585">
              <a:buSzPct val="25000"/>
            </a:pPr>
            <a:fld id="{00000000-1234-1234-1234-123412341234}" type="slidenum">
              <a:rPr lang="en-US" sz="1200">
                <a:solidFill>
                  <a:srgbClr val="A5A5A5"/>
                </a:solidFill>
                <a:latin typeface="Arial"/>
              </a:rPr>
              <a:pPr algn="ctr" defTabSz="609585">
                <a:buSzPct val="25000"/>
              </a:pPr>
              <a:t>27</a:t>
            </a:fld>
            <a:endParaRPr lang="en-US" sz="1200">
              <a:solidFill>
                <a:srgbClr val="A5A5A5"/>
              </a:solidFill>
              <a:latin typeface="Arial"/>
            </a:endParaRPr>
          </a:p>
        </p:txBody>
      </p:sp>
      <p:sp>
        <p:nvSpPr>
          <p:cNvPr id="3" name="Title 1"/>
          <p:cNvSpPr txBox="1">
            <a:spLocks/>
          </p:cNvSpPr>
          <p:nvPr/>
        </p:nvSpPr>
        <p:spPr>
          <a:xfrm>
            <a:off x="151630" y="199892"/>
            <a:ext cx="11729237" cy="6325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609585"/>
            <a:r>
              <a:rPr lang="en-US" sz="4267" dirty="0">
                <a:solidFill>
                  <a:srgbClr val="F79646"/>
                </a:solidFill>
              </a:rPr>
              <a:t>Characteristics of Cloud Native Architectures</a:t>
            </a:r>
          </a:p>
        </p:txBody>
      </p:sp>
      <p:sp>
        <p:nvSpPr>
          <p:cNvPr id="4" name="Title 1"/>
          <p:cNvSpPr txBox="1">
            <a:spLocks/>
          </p:cNvSpPr>
          <p:nvPr/>
        </p:nvSpPr>
        <p:spPr>
          <a:xfrm>
            <a:off x="554285" y="1184212"/>
            <a:ext cx="10274779" cy="5662861"/>
          </a:xfrm>
          <a:prstGeom prst="rect">
            <a:avLst/>
          </a:prstGeom>
          <a:noFill/>
          <a:ln>
            <a:noFill/>
          </a:ln>
        </p:spPr>
        <p:txBody>
          <a:bodyPr lIns="121900" tIns="121900" rIns="121900" bIns="121900"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872045" indent="-685783" defTabSz="609585">
              <a:lnSpc>
                <a:spcPct val="115000"/>
              </a:lnSpc>
              <a:buSzPct val="77777"/>
              <a:buFont typeface="Arial"/>
              <a:buChar char="•"/>
            </a:pPr>
            <a:r>
              <a:rPr lang="en-US" sz="3733" dirty="0">
                <a:solidFill>
                  <a:srgbClr val="FFFFFF"/>
                </a:solidFill>
              </a:rPr>
              <a:t>Twelve Factor Apps (http://12factor.net/)</a:t>
            </a:r>
          </a:p>
          <a:p>
            <a:pPr marL="872045" indent="-685783" defTabSz="609585">
              <a:lnSpc>
                <a:spcPct val="115000"/>
              </a:lnSpc>
              <a:buSzPct val="77777"/>
              <a:buFont typeface="Arial"/>
              <a:buChar char="•"/>
            </a:pPr>
            <a:r>
              <a:rPr lang="en-US" sz="3733" dirty="0">
                <a:solidFill>
                  <a:srgbClr val="FFFFFF"/>
                </a:solidFill>
              </a:rPr>
              <a:t>Continuously Delivered</a:t>
            </a:r>
          </a:p>
          <a:p>
            <a:pPr marL="872045" indent="-685783" defTabSz="609585">
              <a:lnSpc>
                <a:spcPct val="115000"/>
              </a:lnSpc>
              <a:buSzPct val="77777"/>
              <a:buFont typeface="Arial"/>
              <a:buChar char="•"/>
            </a:pPr>
            <a:r>
              <a:rPr lang="en-US" sz="3733" dirty="0">
                <a:solidFill>
                  <a:srgbClr val="FFFFFF"/>
                </a:solidFill>
              </a:rPr>
              <a:t>Microservices</a:t>
            </a:r>
          </a:p>
          <a:p>
            <a:pPr marL="872045" indent="-685783" defTabSz="609585">
              <a:lnSpc>
                <a:spcPct val="115000"/>
              </a:lnSpc>
              <a:buSzPct val="77777"/>
              <a:buFont typeface="Arial"/>
              <a:buChar char="•"/>
            </a:pPr>
            <a:r>
              <a:rPr lang="en-US" sz="3733" dirty="0">
                <a:solidFill>
                  <a:srgbClr val="FFFFFF"/>
                </a:solidFill>
              </a:rPr>
              <a:t>DevOps</a:t>
            </a:r>
          </a:p>
          <a:p>
            <a:pPr marL="872045" indent="-685783" defTabSz="609585">
              <a:lnSpc>
                <a:spcPct val="115000"/>
              </a:lnSpc>
              <a:buSzPct val="77777"/>
              <a:buFont typeface="Arial"/>
              <a:buChar char="•"/>
            </a:pPr>
            <a:r>
              <a:rPr lang="en-US" sz="3733" dirty="0">
                <a:solidFill>
                  <a:srgbClr val="FFFFFF"/>
                </a:solidFill>
              </a:rPr>
              <a:t>Self-Service agile infrastructure</a:t>
            </a:r>
          </a:p>
          <a:p>
            <a:pPr marL="872045" indent="-685783" defTabSz="609585">
              <a:lnSpc>
                <a:spcPct val="115000"/>
              </a:lnSpc>
              <a:buSzPct val="77777"/>
              <a:buFont typeface="Arial"/>
              <a:buChar char="•"/>
            </a:pPr>
            <a:r>
              <a:rPr lang="en-US" sz="3733" dirty="0">
                <a:solidFill>
                  <a:srgbClr val="FFFFFF"/>
                </a:solidFill>
              </a:rPr>
              <a:t>API-based collaboration</a:t>
            </a:r>
          </a:p>
          <a:p>
            <a:pPr marL="872045" indent="-685783" defTabSz="609585">
              <a:lnSpc>
                <a:spcPct val="115000"/>
              </a:lnSpc>
              <a:buSzPct val="77777"/>
              <a:buFont typeface="Arial"/>
              <a:buChar char="•"/>
            </a:pPr>
            <a:r>
              <a:rPr lang="en-US" sz="3733" dirty="0">
                <a:solidFill>
                  <a:srgbClr val="FFFFFF"/>
                </a:solidFill>
              </a:rPr>
              <a:t>Anti-fragility</a:t>
            </a:r>
          </a:p>
        </p:txBody>
      </p:sp>
    </p:spTree>
    <p:extLst>
      <p:ext uri="{BB962C8B-B14F-4D97-AF65-F5344CB8AC3E}">
        <p14:creationId xmlns:p14="http://schemas.microsoft.com/office/powerpoint/2010/main" val="3476289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B160A7-436B-4CAD-936B-652BD47F049F}"/>
              </a:ext>
            </a:extLst>
          </p:cNvPr>
          <p:cNvPicPr>
            <a:picLocks noChangeAspect="1"/>
          </p:cNvPicPr>
          <p:nvPr/>
        </p:nvPicPr>
        <p:blipFill>
          <a:blip r:embed="rId2"/>
          <a:stretch>
            <a:fillRect/>
          </a:stretch>
        </p:blipFill>
        <p:spPr>
          <a:xfrm>
            <a:off x="0" y="34788"/>
            <a:ext cx="12150587" cy="6223380"/>
          </a:xfrm>
          <a:prstGeom prst="rect">
            <a:avLst/>
          </a:prstGeom>
        </p:spPr>
      </p:pic>
    </p:spTree>
    <p:extLst>
      <p:ext uri="{BB962C8B-B14F-4D97-AF65-F5344CB8AC3E}">
        <p14:creationId xmlns:p14="http://schemas.microsoft.com/office/powerpoint/2010/main" val="3459701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5B05A-3448-4F9F-AFE9-41E60D666A9D}"/>
              </a:ext>
            </a:extLst>
          </p:cNvPr>
          <p:cNvPicPr>
            <a:picLocks noChangeAspect="1"/>
          </p:cNvPicPr>
          <p:nvPr/>
        </p:nvPicPr>
        <p:blipFill>
          <a:blip r:embed="rId2"/>
          <a:stretch>
            <a:fillRect/>
          </a:stretch>
        </p:blipFill>
        <p:spPr>
          <a:xfrm>
            <a:off x="0" y="64604"/>
            <a:ext cx="12191999" cy="6087718"/>
          </a:xfrm>
          <a:prstGeom prst="rect">
            <a:avLst/>
          </a:prstGeom>
        </p:spPr>
      </p:pic>
    </p:spTree>
    <p:extLst>
      <p:ext uri="{BB962C8B-B14F-4D97-AF65-F5344CB8AC3E}">
        <p14:creationId xmlns:p14="http://schemas.microsoft.com/office/powerpoint/2010/main" val="2560352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DF6F-B3CC-4BC0-8510-B7D7585186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E285FE-63B3-4AE8-B5DA-147F54695A5A}"/>
              </a:ext>
            </a:extLst>
          </p:cNvPr>
          <p:cNvSpPr>
            <a:spLocks noGrp="1"/>
          </p:cNvSpPr>
          <p:nvPr>
            <p:ph idx="1"/>
          </p:nvPr>
        </p:nvSpPr>
        <p:spPr/>
        <p:txBody>
          <a:bodyPr/>
          <a:lstStyle/>
          <a:p>
            <a:endParaRPr lang="en-US"/>
          </a:p>
        </p:txBody>
      </p:sp>
      <p:grpSp>
        <p:nvGrpSpPr>
          <p:cNvPr id="6" name="Group 5">
            <a:extLst>
              <a:ext uri="{FF2B5EF4-FFF2-40B4-BE49-F238E27FC236}">
                <a16:creationId xmlns:a16="http://schemas.microsoft.com/office/drawing/2014/main" id="{DD3378E7-E031-4AD4-9829-BEB4FE4EEAF0}"/>
              </a:ext>
            </a:extLst>
          </p:cNvPr>
          <p:cNvGrpSpPr/>
          <p:nvPr/>
        </p:nvGrpSpPr>
        <p:grpSpPr>
          <a:xfrm>
            <a:off x="0" y="-118533"/>
            <a:ext cx="12208933" cy="6976533"/>
            <a:chOff x="0" y="0"/>
            <a:chExt cx="12192000" cy="6858000"/>
          </a:xfrm>
        </p:grpSpPr>
        <p:pic>
          <p:nvPicPr>
            <p:cNvPr id="4" name="Content Placeholder 4" descr="A close up of a blur&#10;&#10;Description generated with high confidence">
              <a:extLst>
                <a:ext uri="{FF2B5EF4-FFF2-40B4-BE49-F238E27FC236}">
                  <a16:creationId xmlns:a16="http://schemas.microsoft.com/office/drawing/2014/main" id="{EBBB39E8-1706-458F-9C78-15B24821D206}"/>
                </a:ext>
              </a:extLst>
            </p:cNvPr>
            <p:cNvPicPr>
              <a:picLocks noChangeAspect="1"/>
            </p:cNvPicPr>
            <p:nvPr/>
          </p:nvPicPr>
          <p:blipFill rotWithShape="1">
            <a:blip r:embed="rId2">
              <a:extLst>
                <a:ext uri="{28A0092B-C50C-407E-A947-70E740481C1C}">
                  <a14:useLocalDpi xmlns:a14="http://schemas.microsoft.com/office/drawing/2010/main" val="0"/>
                </a:ext>
              </a:extLst>
            </a:blip>
            <a:srcRect t="16763"/>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DB1E63E-621F-4835-9F4A-D962BDA49931}"/>
                </a:ext>
              </a:extLst>
            </p:cNvPr>
            <p:cNvSpPr/>
            <p:nvPr/>
          </p:nvSpPr>
          <p:spPr>
            <a:xfrm>
              <a:off x="0" y="0"/>
              <a:ext cx="12192000" cy="6858000"/>
            </a:xfrm>
            <a:prstGeom prst="rect">
              <a:avLst/>
            </a:prstGeom>
            <a:solidFill>
              <a:srgbClr val="000000">
                <a:alpha val="75000"/>
              </a:srgbClr>
            </a:solidFill>
            <a:ln w="12700" cap="flat" cmpd="sng" algn="ctr">
              <a:noFill/>
              <a:prstDash val="solid"/>
              <a:miter lim="800000"/>
            </a:ln>
            <a:effectLst/>
          </p:spPr>
          <p:txBody>
            <a:bodyPr rtlCol="0" anchor="ctr"/>
            <a:lstStyle/>
            <a:p>
              <a:pPr algn="ctr" defTabSz="914377">
                <a:defRPr/>
              </a:pPr>
              <a:endParaRPr lang="en-US" sz="1600" kern="0" dirty="0">
                <a:solidFill>
                  <a:schemeClr val="tx2"/>
                </a:solidFill>
                <a:latin typeface="Arial"/>
              </a:endParaRPr>
            </a:p>
          </p:txBody>
        </p:sp>
      </p:grpSp>
      <p:sp>
        <p:nvSpPr>
          <p:cNvPr id="7" name="Title 2">
            <a:extLst>
              <a:ext uri="{FF2B5EF4-FFF2-40B4-BE49-F238E27FC236}">
                <a16:creationId xmlns:a16="http://schemas.microsoft.com/office/drawing/2014/main" id="{E27144A3-768F-4787-83CE-4F60BF1ABF6A}"/>
              </a:ext>
            </a:extLst>
          </p:cNvPr>
          <p:cNvSpPr txBox="1">
            <a:spLocks/>
          </p:cNvSpPr>
          <p:nvPr/>
        </p:nvSpPr>
        <p:spPr>
          <a:xfrm>
            <a:off x="584200" y="508001"/>
            <a:ext cx="11430000" cy="517001"/>
          </a:xfrm>
          <a:prstGeom prst="rect">
            <a:avLst/>
          </a:prstGeom>
        </p:spPr>
        <p:txBody>
          <a:bodyPr wrap="square" lIns="0" tIns="0" rIns="0" bIns="0">
            <a:spAutoFit/>
          </a:bodyPr>
          <a:lstStyle>
            <a:lvl1pPr algn="l" defTabSz="685800" rtl="0" eaLnBrk="1" latinLnBrk="0" hangingPunct="1">
              <a:lnSpc>
                <a:spcPct val="90000"/>
              </a:lnSpc>
              <a:spcBef>
                <a:spcPct val="0"/>
              </a:spcBef>
              <a:buNone/>
              <a:defRPr sz="2800" kern="1200">
                <a:solidFill>
                  <a:schemeClr val="bg1"/>
                </a:solidFill>
                <a:latin typeface="Arial" panose="020B0604020202020204" pitchFamily="34" charset="0"/>
                <a:ea typeface="+mj-ea"/>
                <a:cs typeface="+mj-cs"/>
              </a:defRPr>
            </a:lvl1pPr>
          </a:lstStyle>
          <a:p>
            <a:r>
              <a:rPr lang="en-US" sz="3733" dirty="0">
                <a:solidFill>
                  <a:schemeClr val="tx2"/>
                </a:solidFill>
              </a:rPr>
              <a:t>Nothing lasts for ever​</a:t>
            </a:r>
          </a:p>
        </p:txBody>
      </p:sp>
      <p:pic>
        <p:nvPicPr>
          <p:cNvPr id="13" name="Picture 12">
            <a:extLst>
              <a:ext uri="{FF2B5EF4-FFF2-40B4-BE49-F238E27FC236}">
                <a16:creationId xmlns:a16="http://schemas.microsoft.com/office/drawing/2014/main" id="{DC9C6CF1-0B06-4C96-90FC-D389EFBAB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524000"/>
            <a:ext cx="5155176" cy="3981557"/>
          </a:xfrm>
          <a:prstGeom prst="rect">
            <a:avLst/>
          </a:prstGeom>
        </p:spPr>
      </p:pic>
      <p:pic>
        <p:nvPicPr>
          <p:cNvPr id="14" name="Picture 13">
            <a:extLst>
              <a:ext uri="{FF2B5EF4-FFF2-40B4-BE49-F238E27FC236}">
                <a16:creationId xmlns:a16="http://schemas.microsoft.com/office/drawing/2014/main" id="{0DBB1FFE-4C58-48D6-B81C-A393A10A7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0891" y="1528443"/>
            <a:ext cx="5161943" cy="3986784"/>
          </a:xfrm>
          <a:prstGeom prst="rect">
            <a:avLst/>
          </a:prstGeom>
        </p:spPr>
      </p:pic>
      <p:sp>
        <p:nvSpPr>
          <p:cNvPr id="15" name="Rectangle 14">
            <a:extLst>
              <a:ext uri="{FF2B5EF4-FFF2-40B4-BE49-F238E27FC236}">
                <a16:creationId xmlns:a16="http://schemas.microsoft.com/office/drawing/2014/main" id="{E962A8DF-BD6B-4569-BBF4-4EDC04A8383F}"/>
              </a:ext>
            </a:extLst>
          </p:cNvPr>
          <p:cNvSpPr/>
          <p:nvPr/>
        </p:nvSpPr>
        <p:spPr>
          <a:xfrm>
            <a:off x="-612155" y="5577315"/>
            <a:ext cx="7417845" cy="420564"/>
          </a:xfrm>
          <a:prstGeom prst="rect">
            <a:avLst/>
          </a:prstGeom>
        </p:spPr>
        <p:txBody>
          <a:bodyPr wrap="square">
            <a:spAutoFit/>
          </a:bodyPr>
          <a:lstStyle/>
          <a:p>
            <a:pPr algn="ctr"/>
            <a:r>
              <a:rPr lang="en-US" sz="2133" dirty="0">
                <a:solidFill>
                  <a:schemeClr val="tx2"/>
                </a:solidFill>
                <a:latin typeface="Arial" panose="020B0604020202020204" pitchFamily="34" charset="0"/>
                <a:ea typeface="+mj-ea"/>
                <a:cs typeface="+mj-cs"/>
              </a:rPr>
              <a:t>Bridge Before Hurricane</a:t>
            </a:r>
          </a:p>
        </p:txBody>
      </p:sp>
      <p:sp>
        <p:nvSpPr>
          <p:cNvPr id="16" name="Rectangle 15">
            <a:extLst>
              <a:ext uri="{FF2B5EF4-FFF2-40B4-BE49-F238E27FC236}">
                <a16:creationId xmlns:a16="http://schemas.microsoft.com/office/drawing/2014/main" id="{0D66DD7F-9912-4646-B18D-433F4F39D05A}"/>
              </a:ext>
            </a:extLst>
          </p:cNvPr>
          <p:cNvSpPr/>
          <p:nvPr/>
        </p:nvSpPr>
        <p:spPr>
          <a:xfrm>
            <a:off x="5626939" y="5591405"/>
            <a:ext cx="7417845" cy="420564"/>
          </a:xfrm>
          <a:prstGeom prst="rect">
            <a:avLst/>
          </a:prstGeom>
        </p:spPr>
        <p:txBody>
          <a:bodyPr wrap="square">
            <a:spAutoFit/>
          </a:bodyPr>
          <a:lstStyle/>
          <a:p>
            <a:pPr algn="ctr"/>
            <a:r>
              <a:rPr lang="en-US" sz="2133" dirty="0">
                <a:solidFill>
                  <a:schemeClr val="tx2"/>
                </a:solidFill>
                <a:latin typeface="Arial" panose="020B0604020202020204" pitchFamily="34" charset="0"/>
                <a:ea typeface="+mj-ea"/>
                <a:cs typeface="+mj-cs"/>
              </a:rPr>
              <a:t>Bridge After Hurricane</a:t>
            </a:r>
          </a:p>
        </p:txBody>
      </p:sp>
      <p:sp>
        <p:nvSpPr>
          <p:cNvPr id="17" name="TextBox 16">
            <a:extLst>
              <a:ext uri="{FF2B5EF4-FFF2-40B4-BE49-F238E27FC236}">
                <a16:creationId xmlns:a16="http://schemas.microsoft.com/office/drawing/2014/main" id="{51020326-5A9A-4E66-B117-AAC99AC1805C}"/>
              </a:ext>
            </a:extLst>
          </p:cNvPr>
          <p:cNvSpPr txBox="1"/>
          <p:nvPr/>
        </p:nvSpPr>
        <p:spPr>
          <a:xfrm>
            <a:off x="330471" y="6575291"/>
            <a:ext cx="7114127" cy="164212"/>
          </a:xfrm>
          <a:prstGeom prst="rect">
            <a:avLst/>
          </a:prstGeom>
          <a:noFill/>
        </p:spPr>
        <p:txBody>
          <a:bodyPr wrap="none" lIns="0" tIns="0" rIns="0" bIns="0" rtlCol="0">
            <a:spAutoFit/>
          </a:bodyPr>
          <a:lstStyle/>
          <a:p>
            <a:pPr algn="ctr"/>
            <a:r>
              <a:rPr lang="en-US" sz="1067" kern="0" dirty="0">
                <a:solidFill>
                  <a:schemeClr val="tx2"/>
                </a:solidFill>
              </a:rPr>
              <a:t>Source  </a:t>
            </a:r>
            <a:r>
              <a:rPr lang="en-US" sz="1067" dirty="0">
                <a:solidFill>
                  <a:schemeClr val="tx2"/>
                </a:solidFill>
                <a:hlinkClick r:id="rId5"/>
              </a:rPr>
              <a:t>https://medium.com/road-less-ventured/why-an-honduran-bridge-is-a-perfect-metaphor-for-disruption-2a2d7c910535</a:t>
            </a:r>
            <a:endParaRPr lang="en-US" sz="1333" dirty="0">
              <a:solidFill>
                <a:schemeClr val="tx2"/>
              </a:solidFill>
            </a:endParaRPr>
          </a:p>
        </p:txBody>
      </p:sp>
      <p:pic>
        <p:nvPicPr>
          <p:cNvPr id="18" name="Picture 17">
            <a:extLst>
              <a:ext uri="{FF2B5EF4-FFF2-40B4-BE49-F238E27FC236}">
                <a16:creationId xmlns:a16="http://schemas.microsoft.com/office/drawing/2014/main" id="{24BFC9FC-7EFB-4D20-B153-0547382127E3}"/>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Tree>
    <p:extLst>
      <p:ext uri="{BB962C8B-B14F-4D97-AF65-F5344CB8AC3E}">
        <p14:creationId xmlns:p14="http://schemas.microsoft.com/office/powerpoint/2010/main" val="38528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2FE252-3D61-47C9-95B8-4AB200DAE311}"/>
              </a:ext>
            </a:extLst>
          </p:cNvPr>
          <p:cNvPicPr>
            <a:picLocks noChangeAspect="1"/>
          </p:cNvPicPr>
          <p:nvPr/>
        </p:nvPicPr>
        <p:blipFill>
          <a:blip r:embed="rId2"/>
          <a:stretch>
            <a:fillRect/>
          </a:stretch>
        </p:blipFill>
        <p:spPr>
          <a:xfrm>
            <a:off x="0" y="39756"/>
            <a:ext cx="12155557" cy="6107596"/>
          </a:xfrm>
          <a:prstGeom prst="rect">
            <a:avLst/>
          </a:prstGeom>
        </p:spPr>
      </p:pic>
    </p:spTree>
    <p:extLst>
      <p:ext uri="{BB962C8B-B14F-4D97-AF65-F5344CB8AC3E}">
        <p14:creationId xmlns:p14="http://schemas.microsoft.com/office/powerpoint/2010/main" val="1901027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91EB7-B514-4375-91B0-A5282DFA7528}"/>
              </a:ext>
            </a:extLst>
          </p:cNvPr>
          <p:cNvPicPr>
            <a:picLocks noChangeAspect="1"/>
          </p:cNvPicPr>
          <p:nvPr/>
        </p:nvPicPr>
        <p:blipFill>
          <a:blip r:embed="rId2"/>
          <a:stretch>
            <a:fillRect/>
          </a:stretch>
        </p:blipFill>
        <p:spPr>
          <a:xfrm>
            <a:off x="69574" y="94423"/>
            <a:ext cx="12071074" cy="6018142"/>
          </a:xfrm>
          <a:prstGeom prst="rect">
            <a:avLst/>
          </a:prstGeom>
        </p:spPr>
      </p:pic>
    </p:spTree>
    <p:extLst>
      <p:ext uri="{BB962C8B-B14F-4D97-AF65-F5344CB8AC3E}">
        <p14:creationId xmlns:p14="http://schemas.microsoft.com/office/powerpoint/2010/main" val="3464179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C3B04A-161D-4F6A-B436-BA9739910368}"/>
              </a:ext>
            </a:extLst>
          </p:cNvPr>
          <p:cNvPicPr>
            <a:picLocks noChangeAspect="1"/>
          </p:cNvPicPr>
          <p:nvPr/>
        </p:nvPicPr>
        <p:blipFill>
          <a:blip r:embed="rId2"/>
          <a:stretch>
            <a:fillRect/>
          </a:stretch>
        </p:blipFill>
        <p:spPr>
          <a:xfrm>
            <a:off x="0" y="74542"/>
            <a:ext cx="12137335" cy="6062871"/>
          </a:xfrm>
          <a:prstGeom prst="rect">
            <a:avLst/>
          </a:prstGeom>
        </p:spPr>
      </p:pic>
    </p:spTree>
    <p:extLst>
      <p:ext uri="{BB962C8B-B14F-4D97-AF65-F5344CB8AC3E}">
        <p14:creationId xmlns:p14="http://schemas.microsoft.com/office/powerpoint/2010/main" val="2542736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326316" y="255052"/>
            <a:ext cx="11214099" cy="613832"/>
          </a:xfrm>
          <a:prstGeom prst="rect">
            <a:avLst/>
          </a:prstGeom>
          <a:noFill/>
          <a:ln>
            <a:noFill/>
          </a:ln>
        </p:spPr>
        <p:txBody>
          <a:bodyPr lIns="121900" tIns="60933" rIns="121900" bIns="60933" anchor="t" anchorCtr="0">
            <a:noAutofit/>
          </a:bodyPr>
          <a:lstStyle/>
          <a:p>
            <a:pPr defTabSz="609585">
              <a:buClr>
                <a:srgbClr val="F79646"/>
              </a:buClr>
              <a:buSzPct val="25000"/>
            </a:pPr>
            <a:r>
              <a:rPr lang="en-US" sz="4267" b="1" dirty="0">
                <a:solidFill>
                  <a:srgbClr val="F79646"/>
                </a:solidFill>
                <a:latin typeface="Arial"/>
                <a:ea typeface="Arial"/>
                <a:cs typeface="Arial"/>
                <a:sym typeface="Arial"/>
              </a:rPr>
              <a:t>What are Microservices?</a:t>
            </a:r>
          </a:p>
        </p:txBody>
      </p:sp>
      <p:sp>
        <p:nvSpPr>
          <p:cNvPr id="183" name="Shape 183"/>
          <p:cNvSpPr/>
          <p:nvPr/>
        </p:nvSpPr>
        <p:spPr>
          <a:xfrm>
            <a:off x="1316311" y="2666811"/>
            <a:ext cx="10052780" cy="1781388"/>
          </a:xfrm>
          <a:prstGeom prst="rect">
            <a:avLst/>
          </a:prstGeom>
          <a:noFill/>
          <a:ln>
            <a:noFill/>
          </a:ln>
        </p:spPr>
        <p:txBody>
          <a:bodyPr lIns="0" tIns="0" rIns="0" bIns="0" anchor="t" anchorCtr="0">
            <a:noAutofit/>
          </a:bodyPr>
          <a:lstStyle/>
          <a:p>
            <a:pPr defTabSz="609585">
              <a:buSzPct val="25000"/>
            </a:pPr>
            <a:r>
              <a:rPr lang="en-US" sz="4800" b="1">
                <a:solidFill>
                  <a:srgbClr val="FFFFFF"/>
                </a:solidFill>
                <a:latin typeface="Arial"/>
                <a:ea typeface="Arial"/>
                <a:cs typeface="Arial"/>
                <a:sym typeface="Arial"/>
              </a:rPr>
              <a:t>Loosely coupled service oriented architecture with bounded contexts</a:t>
            </a:r>
          </a:p>
        </p:txBody>
      </p:sp>
      <p:sp>
        <p:nvSpPr>
          <p:cNvPr id="184" name="Shape 184"/>
          <p:cNvSpPr/>
          <p:nvPr/>
        </p:nvSpPr>
        <p:spPr>
          <a:xfrm rot="10800000" flipH="1">
            <a:off x="1166251" y="2325250"/>
            <a:ext cx="4868864" cy="1179969"/>
          </a:xfrm>
          <a:custGeom>
            <a:avLst/>
            <a:gdLst/>
            <a:ahLst/>
            <a:cxnLst/>
            <a:rect l="0" t="0" r="0" b="0"/>
            <a:pathLst>
              <a:path w="120000" h="120000" extrusionOk="0">
                <a:moveTo>
                  <a:pt x="10222" y="0"/>
                </a:moveTo>
                <a:cubicBezTo>
                  <a:pt x="4577" y="0"/>
                  <a:pt x="0" y="15677"/>
                  <a:pt x="0" y="35000"/>
                </a:cubicBezTo>
                <a:lnTo>
                  <a:pt x="0" y="49911"/>
                </a:lnTo>
                <a:cubicBezTo>
                  <a:pt x="0" y="69233"/>
                  <a:pt x="4577" y="84866"/>
                  <a:pt x="10222" y="84866"/>
                </a:cubicBezTo>
                <a:lnTo>
                  <a:pt x="25261" y="84866"/>
                </a:lnTo>
                <a:lnTo>
                  <a:pt x="7955" y="120000"/>
                </a:lnTo>
                <a:lnTo>
                  <a:pt x="42827" y="84866"/>
                </a:lnTo>
                <a:lnTo>
                  <a:pt x="109777" y="84866"/>
                </a:lnTo>
                <a:cubicBezTo>
                  <a:pt x="115422" y="84866"/>
                  <a:pt x="120000" y="69233"/>
                  <a:pt x="120000" y="49911"/>
                </a:cubicBezTo>
                <a:lnTo>
                  <a:pt x="120000" y="35000"/>
                </a:lnTo>
                <a:cubicBezTo>
                  <a:pt x="120000" y="15677"/>
                  <a:pt x="115422" y="0"/>
                  <a:pt x="109777" y="0"/>
                </a:cubicBezTo>
                <a:lnTo>
                  <a:pt x="10222" y="0"/>
                </a:lnTo>
                <a:close/>
              </a:path>
            </a:pathLst>
          </a:custGeom>
          <a:noFill/>
          <a:ln w="25400" cap="flat" cmpd="sng">
            <a:solidFill>
              <a:srgbClr val="F9A737"/>
            </a:solidFill>
            <a:prstDash val="solid"/>
            <a:round/>
            <a:headEnd type="none" w="med" len="med"/>
            <a:tailEnd type="none" w="med" len="med"/>
          </a:ln>
        </p:spPr>
        <p:txBody>
          <a:bodyPr lIns="0" tIns="0" rIns="0" bIns="0" anchor="ctr" anchorCtr="0">
            <a:noAutofit/>
          </a:bodyPr>
          <a:lstStyle/>
          <a:p>
            <a:pPr defTabSz="609585"/>
            <a:endParaRPr sz="2400">
              <a:solidFill>
                <a:srgbClr val="FFFFFF"/>
              </a:solidFill>
              <a:latin typeface="Calibri"/>
              <a:ea typeface="Calibri"/>
              <a:cs typeface="Calibri"/>
              <a:sym typeface="Calibri"/>
            </a:endParaRPr>
          </a:p>
        </p:txBody>
      </p:sp>
      <p:sp>
        <p:nvSpPr>
          <p:cNvPr id="185" name="Shape 185"/>
          <p:cNvSpPr/>
          <p:nvPr/>
        </p:nvSpPr>
        <p:spPr>
          <a:xfrm flipH="1">
            <a:off x="6073839" y="3372485"/>
            <a:ext cx="5330760" cy="1194548"/>
          </a:xfrm>
          <a:custGeom>
            <a:avLst/>
            <a:gdLst/>
            <a:ahLst/>
            <a:cxnLst/>
            <a:rect l="0" t="0" r="0" b="0"/>
            <a:pathLst>
              <a:path w="120000" h="120000" extrusionOk="0">
                <a:moveTo>
                  <a:pt x="9922" y="0"/>
                </a:moveTo>
                <a:cubicBezTo>
                  <a:pt x="4438" y="0"/>
                  <a:pt x="0" y="17255"/>
                  <a:pt x="0" y="38561"/>
                </a:cubicBezTo>
                <a:lnTo>
                  <a:pt x="0" y="57088"/>
                </a:lnTo>
                <a:cubicBezTo>
                  <a:pt x="0" y="78400"/>
                  <a:pt x="4438" y="95700"/>
                  <a:pt x="9922" y="95700"/>
                </a:cubicBezTo>
                <a:lnTo>
                  <a:pt x="28405" y="95700"/>
                </a:lnTo>
                <a:lnTo>
                  <a:pt x="20016" y="120000"/>
                </a:lnTo>
                <a:lnTo>
                  <a:pt x="46744" y="95700"/>
                </a:lnTo>
                <a:lnTo>
                  <a:pt x="110066" y="95700"/>
                </a:lnTo>
                <a:cubicBezTo>
                  <a:pt x="115550" y="95700"/>
                  <a:pt x="120000" y="78400"/>
                  <a:pt x="120000" y="57088"/>
                </a:cubicBezTo>
                <a:lnTo>
                  <a:pt x="120000" y="38561"/>
                </a:lnTo>
                <a:cubicBezTo>
                  <a:pt x="120000" y="17255"/>
                  <a:pt x="115550" y="0"/>
                  <a:pt x="110066" y="0"/>
                </a:cubicBezTo>
                <a:lnTo>
                  <a:pt x="9922" y="0"/>
                </a:lnTo>
                <a:close/>
              </a:path>
            </a:pathLst>
          </a:custGeom>
          <a:noFill/>
          <a:ln w="25400" cap="flat" cmpd="sng">
            <a:solidFill>
              <a:srgbClr val="33928A"/>
            </a:solidFill>
            <a:prstDash val="solid"/>
            <a:round/>
            <a:headEnd type="none" w="med" len="med"/>
            <a:tailEnd type="none" w="med" len="med"/>
          </a:ln>
        </p:spPr>
        <p:txBody>
          <a:bodyPr lIns="0" tIns="0" rIns="0" bIns="0" anchor="ctr" anchorCtr="0">
            <a:noAutofit/>
          </a:bodyPr>
          <a:lstStyle/>
          <a:p>
            <a:pPr defTabSz="609585"/>
            <a:endParaRPr sz="2400">
              <a:solidFill>
                <a:srgbClr val="FFFFFF"/>
              </a:solidFill>
              <a:latin typeface="Calibri"/>
              <a:ea typeface="Calibri"/>
              <a:cs typeface="Calibri"/>
              <a:sym typeface="Calibri"/>
            </a:endParaRPr>
          </a:p>
        </p:txBody>
      </p:sp>
      <p:sp>
        <p:nvSpPr>
          <p:cNvPr id="186" name="Shape 186"/>
          <p:cNvSpPr/>
          <p:nvPr/>
        </p:nvSpPr>
        <p:spPr>
          <a:xfrm>
            <a:off x="450567" y="1470154"/>
            <a:ext cx="6232901" cy="738663"/>
          </a:xfrm>
          <a:prstGeom prst="rect">
            <a:avLst/>
          </a:prstGeom>
          <a:noFill/>
          <a:ln>
            <a:noFill/>
          </a:ln>
        </p:spPr>
        <p:txBody>
          <a:bodyPr lIns="0" tIns="0" rIns="0" bIns="0" anchor="t" anchorCtr="0">
            <a:noAutofit/>
          </a:bodyPr>
          <a:lstStyle/>
          <a:p>
            <a:pPr defTabSz="609585">
              <a:buSzPct val="25000"/>
            </a:pPr>
            <a:r>
              <a:rPr lang="en-US" sz="2400">
                <a:solidFill>
                  <a:srgbClr val="FFFFFF"/>
                </a:solidFill>
                <a:latin typeface="Arial"/>
                <a:ea typeface="Arial"/>
                <a:cs typeface="Arial"/>
                <a:sym typeface="Arial"/>
              </a:rPr>
              <a:t>If every service has to be updated in concert, it’s not loosely coupled!</a:t>
            </a:r>
          </a:p>
        </p:txBody>
      </p:sp>
      <p:sp>
        <p:nvSpPr>
          <p:cNvPr id="187" name="Shape 187"/>
          <p:cNvSpPr/>
          <p:nvPr/>
        </p:nvSpPr>
        <p:spPr>
          <a:xfrm>
            <a:off x="5933368" y="4625743"/>
            <a:ext cx="6182432" cy="738663"/>
          </a:xfrm>
          <a:prstGeom prst="rect">
            <a:avLst/>
          </a:prstGeom>
          <a:noFill/>
          <a:ln>
            <a:noFill/>
          </a:ln>
        </p:spPr>
        <p:txBody>
          <a:bodyPr lIns="0" tIns="0" rIns="0" bIns="0" anchor="t" anchorCtr="0">
            <a:noAutofit/>
          </a:bodyPr>
          <a:lstStyle/>
          <a:p>
            <a:pPr defTabSz="609585">
              <a:buSzPct val="25000"/>
            </a:pPr>
            <a:r>
              <a:rPr lang="en-US" sz="2400">
                <a:solidFill>
                  <a:srgbClr val="FFFFFF"/>
                </a:solidFill>
                <a:latin typeface="Arial"/>
                <a:ea typeface="Arial"/>
                <a:cs typeface="Arial"/>
                <a:sym typeface="Arial"/>
              </a:rPr>
              <a:t>If you have to know about surrounding services you don’t have a bounded context.</a:t>
            </a:r>
          </a:p>
        </p:txBody>
      </p:sp>
    </p:spTree>
    <p:extLst>
      <p:ext uri="{BB962C8B-B14F-4D97-AF65-F5344CB8AC3E}">
        <p14:creationId xmlns:p14="http://schemas.microsoft.com/office/powerpoint/2010/main" val="2695355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488950" y="326763"/>
            <a:ext cx="11213999" cy="614000"/>
          </a:xfrm>
          <a:prstGeom prst="rect">
            <a:avLst/>
          </a:prstGeom>
        </p:spPr>
        <p:txBody>
          <a:bodyPr lIns="121900" tIns="121900" rIns="121900" bIns="121900" anchor="t" anchorCtr="0">
            <a:noAutofit/>
          </a:bodyPr>
          <a:lstStyle/>
          <a:p>
            <a:pPr lvl="0" algn="l"/>
            <a:r>
              <a:rPr lang="en-US" sz="3733" b="1" dirty="0" err="1">
                <a:solidFill>
                  <a:srgbClr val="008774"/>
                </a:solidFill>
              </a:rPr>
              <a:t>Microservices</a:t>
            </a:r>
            <a:r>
              <a:rPr lang="en-US" sz="3733" b="1" dirty="0">
                <a:solidFill>
                  <a:srgbClr val="008774"/>
                </a:solidFill>
              </a:rPr>
              <a:t> are NOT</a:t>
            </a:r>
            <a:endParaRPr lang="en" sz="3733" b="1" dirty="0">
              <a:solidFill>
                <a:srgbClr val="008774"/>
              </a:solidFill>
            </a:endParaRPr>
          </a:p>
        </p:txBody>
      </p:sp>
      <p:grpSp>
        <p:nvGrpSpPr>
          <p:cNvPr id="10" name="Group 267"/>
          <p:cNvGrpSpPr/>
          <p:nvPr/>
        </p:nvGrpSpPr>
        <p:grpSpPr>
          <a:xfrm>
            <a:off x="1076671" y="1409094"/>
            <a:ext cx="3512359" cy="2199569"/>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defTabSz="609585"/>
                <a:endParaRPr sz="2400">
                  <a:solidFill>
                    <a:srgbClr val="4D4D4D"/>
                  </a:solidFill>
                  <a:latin typeface="Arial"/>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600"/>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600"/>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600"/>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467"/>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600" dirty="0"/>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xmlns="" val="1"/>
                  </a:ext>
                </a:extLst>
              </p:spPr>
              <p:txBody>
                <a:bodyPr wrap="square" lIns="67733" tIns="67733" rIns="67733" bIns="67733"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1600"/>
                    <a:t>Service</a:t>
                  </a:r>
                </a:p>
              </p:txBody>
            </p:sp>
          </p:grpSp>
        </p:grpSp>
        <p:sp>
          <p:nvSpPr>
            <p:cNvPr id="12" name="Shape 266"/>
            <p:cNvSpPr/>
            <p:nvPr/>
          </p:nvSpPr>
          <p:spPr>
            <a:xfrm>
              <a:off x="307870" y="-332741"/>
              <a:ext cx="1652327" cy="2154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solidFill>
                  <a:uFill>
                    <a:solidFill>
                      <a:srgbClr val="4D4D4D"/>
                    </a:solidFill>
                  </a:uFill>
                </a:rPr>
                <a:t>Monolithic Application</a:t>
              </a:r>
            </a:p>
          </p:txBody>
        </p:sp>
      </p:grpSp>
      <p:sp>
        <p:nvSpPr>
          <p:cNvPr id="21" name="Shape 270"/>
          <p:cNvSpPr/>
          <p:nvPr/>
        </p:nvSpPr>
        <p:spPr>
          <a:xfrm>
            <a:off x="2787233" y="3660043"/>
            <a:ext cx="0" cy="399004"/>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pic>
        <p:nvPicPr>
          <p:cNvPr id="22" name="Picture 21"/>
          <p:cNvPicPr>
            <a:picLocks noChangeAspect="1"/>
          </p:cNvPicPr>
          <p:nvPr/>
        </p:nvPicPr>
        <p:blipFill>
          <a:blip r:embed="rId3"/>
          <a:stretch>
            <a:fillRect/>
          </a:stretch>
        </p:blipFill>
        <p:spPr>
          <a:xfrm>
            <a:off x="7724410" y="4602361"/>
            <a:ext cx="632033" cy="598531"/>
          </a:xfrm>
          <a:prstGeom prst="rect">
            <a:avLst/>
          </a:prstGeom>
        </p:spPr>
      </p:pic>
      <p:sp>
        <p:nvSpPr>
          <p:cNvPr id="23" name="Shape 276"/>
          <p:cNvSpPr/>
          <p:nvPr/>
        </p:nvSpPr>
        <p:spPr>
          <a:xfrm>
            <a:off x="7568415" y="2338640"/>
            <a:ext cx="3831573" cy="930429"/>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xmlns="" val="1"/>
            </a:ext>
          </a:extLst>
        </p:spPr>
        <p:txBody>
          <a:bodyPr lIns="67733" tIns="67733" rIns="67733" bIns="67733" anchor="ctr"/>
          <a:lstStyle>
            <a:lvl1pPr algn="ctr" defTabSz="584200">
              <a:defRPr>
                <a:solidFill>
                  <a:srgbClr val="FFFFFF"/>
                </a:solidFill>
                <a:uFillTx/>
                <a:latin typeface="Avenir Next Regular"/>
                <a:ea typeface="Avenir Next Regular"/>
                <a:cs typeface="Avenir Next Regular"/>
                <a:sym typeface="Avenir Next Regular"/>
              </a:defRPr>
            </a:lvl1pPr>
          </a:lstStyle>
          <a:p>
            <a:pPr defTabSz="778914">
              <a:defRPr>
                <a:solidFill>
                  <a:srgbClr val="000000"/>
                </a:solidFill>
              </a:defRPr>
            </a:pPr>
            <a:r>
              <a:rPr sz="2400"/>
              <a:t>Enterprise Service Bus</a:t>
            </a:r>
          </a:p>
        </p:txBody>
      </p:sp>
      <p:sp>
        <p:nvSpPr>
          <p:cNvPr id="24" name="Shape 281"/>
          <p:cNvSpPr/>
          <p:nvPr/>
        </p:nvSpPr>
        <p:spPr>
          <a:xfrm>
            <a:off x="8339633" y="1764563"/>
            <a:ext cx="1" cy="57407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
        <p:nvSpPr>
          <p:cNvPr id="25" name="Shape 285"/>
          <p:cNvSpPr/>
          <p:nvPr/>
        </p:nvSpPr>
        <p:spPr>
          <a:xfrm>
            <a:off x="7678481" y="1375386"/>
            <a:ext cx="1322305" cy="390473"/>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xmlns="" val="1"/>
            </a:ext>
          </a:extLst>
        </p:spPr>
        <p:txBody>
          <a:bodyPr lIns="67733" tIns="67733" rIns="67733" bIns="67733"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2000" dirty="0"/>
              <a:t>Service</a:t>
            </a:r>
          </a:p>
        </p:txBody>
      </p:sp>
      <p:sp>
        <p:nvSpPr>
          <p:cNvPr id="26" name="Shape 289"/>
          <p:cNvSpPr/>
          <p:nvPr/>
        </p:nvSpPr>
        <p:spPr>
          <a:xfrm>
            <a:off x="8339633" y="3219974"/>
            <a:ext cx="1" cy="57407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
        <p:nvSpPr>
          <p:cNvPr id="27" name="Shape 281"/>
          <p:cNvSpPr/>
          <p:nvPr/>
        </p:nvSpPr>
        <p:spPr>
          <a:xfrm>
            <a:off x="8040426" y="4193438"/>
            <a:ext cx="1" cy="38832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
        <p:nvSpPr>
          <p:cNvPr id="28" name="Shape 285"/>
          <p:cNvSpPr/>
          <p:nvPr/>
        </p:nvSpPr>
        <p:spPr>
          <a:xfrm>
            <a:off x="7678481" y="3802965"/>
            <a:ext cx="1322305" cy="390473"/>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xmlns="" val="1"/>
            </a:ext>
          </a:extLst>
        </p:spPr>
        <p:txBody>
          <a:bodyPr lIns="67733" tIns="67733" rIns="67733" bIns="67733"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2000" dirty="0"/>
              <a:t>Service</a:t>
            </a:r>
          </a:p>
        </p:txBody>
      </p:sp>
      <p:sp>
        <p:nvSpPr>
          <p:cNvPr id="29" name="Shape 281"/>
          <p:cNvSpPr/>
          <p:nvPr/>
        </p:nvSpPr>
        <p:spPr>
          <a:xfrm>
            <a:off x="10004446" y="1764563"/>
            <a:ext cx="1" cy="57407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
        <p:nvSpPr>
          <p:cNvPr id="30" name="Shape 285"/>
          <p:cNvSpPr/>
          <p:nvPr/>
        </p:nvSpPr>
        <p:spPr>
          <a:xfrm>
            <a:off x="9343293" y="1375386"/>
            <a:ext cx="1322305" cy="390473"/>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xmlns="" val="1"/>
            </a:ext>
          </a:extLst>
        </p:spPr>
        <p:txBody>
          <a:bodyPr lIns="67733" tIns="67733" rIns="67733" bIns="67733"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2000" dirty="0"/>
              <a:t>Service</a:t>
            </a:r>
          </a:p>
        </p:txBody>
      </p:sp>
      <p:sp>
        <p:nvSpPr>
          <p:cNvPr id="31" name="Shape 289"/>
          <p:cNvSpPr/>
          <p:nvPr/>
        </p:nvSpPr>
        <p:spPr>
          <a:xfrm>
            <a:off x="10054478" y="3258041"/>
            <a:ext cx="1" cy="57407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
        <p:nvSpPr>
          <p:cNvPr id="32" name="Shape 285"/>
          <p:cNvSpPr/>
          <p:nvPr/>
        </p:nvSpPr>
        <p:spPr>
          <a:xfrm>
            <a:off x="9393326" y="3841032"/>
            <a:ext cx="1322305" cy="390473"/>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xmlns="" val="1"/>
            </a:ext>
          </a:extLst>
        </p:spPr>
        <p:txBody>
          <a:bodyPr lIns="67733" tIns="67733" rIns="67733" bIns="67733"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defTabSz="778914">
              <a:defRPr sz="1800">
                <a:solidFill>
                  <a:srgbClr val="000000"/>
                </a:solidFill>
              </a:defRPr>
            </a:pPr>
            <a:r>
              <a:rPr sz="2000" dirty="0"/>
              <a:t>Service</a:t>
            </a:r>
          </a:p>
        </p:txBody>
      </p:sp>
      <p:pic>
        <p:nvPicPr>
          <p:cNvPr id="33" name="Picture 32"/>
          <p:cNvPicPr>
            <a:picLocks noChangeAspect="1"/>
          </p:cNvPicPr>
          <p:nvPr/>
        </p:nvPicPr>
        <p:blipFill>
          <a:blip r:embed="rId3"/>
          <a:stretch>
            <a:fillRect/>
          </a:stretch>
        </p:blipFill>
        <p:spPr>
          <a:xfrm>
            <a:off x="2476342" y="4059047"/>
            <a:ext cx="632033" cy="598531"/>
          </a:xfrm>
          <a:prstGeom prst="rect">
            <a:avLst/>
          </a:prstGeom>
        </p:spPr>
      </p:pic>
      <p:sp>
        <p:nvSpPr>
          <p:cNvPr id="34" name="Rectangle 33"/>
          <p:cNvSpPr/>
          <p:nvPr/>
        </p:nvSpPr>
        <p:spPr>
          <a:xfrm>
            <a:off x="8356444" y="5561596"/>
            <a:ext cx="1915909" cy="502766"/>
          </a:xfrm>
          <a:prstGeom prst="rect">
            <a:avLst/>
          </a:prstGeom>
        </p:spPr>
        <p:txBody>
          <a:bodyPr wrap="none">
            <a:spAutoFit/>
          </a:bodyPr>
          <a:lstStyle/>
          <a:p>
            <a:pPr defTabSz="609585"/>
            <a:r>
              <a:rPr lang="en-US" sz="2667" dirty="0">
                <a:solidFill>
                  <a:srgbClr val="3EA7BC"/>
                </a:solidFill>
                <a:latin typeface="Arial"/>
              </a:rPr>
              <a:t>Centralized</a:t>
            </a:r>
          </a:p>
        </p:txBody>
      </p:sp>
      <p:sp>
        <p:nvSpPr>
          <p:cNvPr id="35" name="Rectangle 34"/>
          <p:cNvSpPr/>
          <p:nvPr/>
        </p:nvSpPr>
        <p:spPr>
          <a:xfrm>
            <a:off x="1714479" y="5561596"/>
            <a:ext cx="2549224" cy="502766"/>
          </a:xfrm>
          <a:prstGeom prst="rect">
            <a:avLst/>
          </a:prstGeom>
        </p:spPr>
        <p:txBody>
          <a:bodyPr wrap="none">
            <a:spAutoFit/>
          </a:bodyPr>
          <a:lstStyle/>
          <a:p>
            <a:pPr defTabSz="609585"/>
            <a:r>
              <a:rPr lang="en-US" sz="2667" dirty="0">
                <a:solidFill>
                  <a:srgbClr val="3EA7BC"/>
                </a:solidFill>
                <a:latin typeface="Arial"/>
              </a:rPr>
              <a:t>Tightly Coupled</a:t>
            </a:r>
          </a:p>
        </p:txBody>
      </p:sp>
      <p:sp>
        <p:nvSpPr>
          <p:cNvPr id="36" name="Rectangle 35"/>
          <p:cNvSpPr/>
          <p:nvPr/>
        </p:nvSpPr>
        <p:spPr>
          <a:xfrm>
            <a:off x="5672057" y="2643132"/>
            <a:ext cx="646331" cy="461665"/>
          </a:xfrm>
          <a:prstGeom prst="rect">
            <a:avLst/>
          </a:prstGeom>
        </p:spPr>
        <p:txBody>
          <a:bodyPr wrap="none">
            <a:spAutoFit/>
          </a:bodyPr>
          <a:lstStyle/>
          <a:p>
            <a:pPr defTabSz="609585"/>
            <a:r>
              <a:rPr lang="en-US" sz="2400" dirty="0">
                <a:solidFill>
                  <a:srgbClr val="3EA7BC"/>
                </a:solidFill>
                <a:latin typeface="Arial"/>
              </a:rPr>
              <a:t>OR</a:t>
            </a:r>
          </a:p>
        </p:txBody>
      </p:sp>
      <p:sp>
        <p:nvSpPr>
          <p:cNvPr id="37" name="Shape 281"/>
          <p:cNvSpPr/>
          <p:nvPr/>
        </p:nvSpPr>
        <p:spPr>
          <a:xfrm flipH="1">
            <a:off x="8301185" y="4231505"/>
            <a:ext cx="1439704" cy="370857"/>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000000"/>
              </a:solidFill>
              <a:latin typeface="Arial"/>
              <a:sym typeface="Helvetica"/>
            </a:endParaRPr>
          </a:p>
        </p:txBody>
      </p:sp>
    </p:spTree>
    <p:extLst>
      <p:ext uri="{BB962C8B-B14F-4D97-AF65-F5344CB8AC3E}">
        <p14:creationId xmlns:p14="http://schemas.microsoft.com/office/powerpoint/2010/main" val="155857040"/>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8716029" y="5482155"/>
            <a:ext cx="652112" cy="550220"/>
          </a:xfrm>
          <a:prstGeom prst="rect">
            <a:avLst/>
          </a:prstGeom>
          <a:ln w="12700">
            <a:miter lim="400000"/>
          </a:ln>
        </p:spPr>
      </p:pic>
      <p:pic>
        <p:nvPicPr>
          <p:cNvPr id="285" name="pasted-image.pdf"/>
          <p:cNvPicPr/>
          <p:nvPr/>
        </p:nvPicPr>
        <p:blipFill>
          <a:blip r:embed="rId3">
            <a:extLst/>
          </a:blip>
          <a:stretch>
            <a:fillRect/>
          </a:stretch>
        </p:blipFill>
        <p:spPr>
          <a:xfrm rot="10800000" flipH="1">
            <a:off x="9228614" y="5191449"/>
            <a:ext cx="652113" cy="550220"/>
          </a:xfrm>
          <a:prstGeom prst="rect">
            <a:avLst/>
          </a:prstGeom>
          <a:ln w="12700">
            <a:miter lim="400000"/>
          </a:ln>
        </p:spPr>
      </p:pic>
      <p:pic>
        <p:nvPicPr>
          <p:cNvPr id="286" name="pasted-image.pdf"/>
          <p:cNvPicPr/>
          <p:nvPr/>
        </p:nvPicPr>
        <p:blipFill>
          <a:blip r:embed="rId3">
            <a:extLst/>
          </a:blip>
          <a:stretch>
            <a:fillRect/>
          </a:stretch>
        </p:blipFill>
        <p:spPr>
          <a:xfrm rot="10800000" flipH="1">
            <a:off x="9728069" y="5480491"/>
            <a:ext cx="652112" cy="550220"/>
          </a:xfrm>
          <a:prstGeom prst="rect">
            <a:avLst/>
          </a:prstGeom>
          <a:ln w="12700">
            <a:miter lim="400000"/>
          </a:ln>
        </p:spPr>
      </p:pic>
      <p:pic>
        <p:nvPicPr>
          <p:cNvPr id="287" name="pasted-image.pdf"/>
          <p:cNvPicPr/>
          <p:nvPr/>
        </p:nvPicPr>
        <p:blipFill>
          <a:blip r:embed="rId4">
            <a:extLst/>
          </a:blip>
          <a:stretch>
            <a:fillRect/>
          </a:stretch>
        </p:blipFill>
        <p:spPr>
          <a:xfrm>
            <a:off x="4628226" y="5318908"/>
            <a:ext cx="543849" cy="679811"/>
          </a:xfrm>
          <a:prstGeom prst="rect">
            <a:avLst/>
          </a:prstGeom>
          <a:ln w="12700">
            <a:miter lim="400000"/>
          </a:ln>
        </p:spPr>
      </p:pic>
      <p:pic>
        <p:nvPicPr>
          <p:cNvPr id="288" name="pasted-image.pdf"/>
          <p:cNvPicPr/>
          <p:nvPr/>
        </p:nvPicPr>
        <p:blipFill>
          <a:blip r:embed="rId5">
            <a:extLst/>
          </a:blip>
          <a:stretch>
            <a:fillRect/>
          </a:stretch>
        </p:blipFill>
        <p:spPr>
          <a:xfrm>
            <a:off x="2186975" y="4283151"/>
            <a:ext cx="651669" cy="549847"/>
          </a:xfrm>
          <a:prstGeom prst="rect">
            <a:avLst/>
          </a:prstGeom>
          <a:ln w="12700">
            <a:miter lim="400000"/>
          </a:ln>
        </p:spPr>
      </p:pic>
      <p:pic>
        <p:nvPicPr>
          <p:cNvPr id="289" name="pasted-image.pdf"/>
          <p:cNvPicPr/>
          <p:nvPr/>
        </p:nvPicPr>
        <p:blipFill>
          <a:blip r:embed="rId6">
            <a:extLst/>
          </a:blip>
          <a:stretch>
            <a:fillRect/>
          </a:stretch>
        </p:blipFill>
        <p:spPr>
          <a:xfrm>
            <a:off x="4262518" y="4349923"/>
            <a:ext cx="647487" cy="546317"/>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4579399" y="1083555"/>
            <a:ext cx="348363" cy="583304"/>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6081131" y="1077503"/>
            <a:ext cx="786244" cy="595408"/>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7697389" y="1050485"/>
            <a:ext cx="534355" cy="649447"/>
          </a:xfrm>
          <a:prstGeom prst="rect">
            <a:avLst/>
          </a:prstGeom>
          <a:ln w="12700">
            <a:miter lim="400000"/>
          </a:ln>
        </p:spPr>
      </p:pic>
      <p:sp>
        <p:nvSpPr>
          <p:cNvPr id="293" name="Shape 293"/>
          <p:cNvSpPr>
            <a:spLocks noGrp="1"/>
          </p:cNvSpPr>
          <p:nvPr>
            <p:ph type="title"/>
          </p:nvPr>
        </p:nvSpPr>
        <p:spPr>
          <a:xfrm>
            <a:off x="488951" y="95251"/>
            <a:ext cx="11214101" cy="738805"/>
          </a:xfrm>
          <a:prstGeom prst="rect">
            <a:avLst/>
          </a:prstGeom>
        </p:spPr>
        <p:txBody>
          <a:bodyPr/>
          <a:lstStyle/>
          <a:p>
            <a:pPr algn="l">
              <a:defRPr sz="1800">
                <a:solidFill>
                  <a:srgbClr val="000000"/>
                </a:solidFill>
                <a:uFillTx/>
              </a:defRPr>
            </a:pPr>
            <a:r>
              <a:rPr lang="en-US" sz="3733" b="0" dirty="0" err="1">
                <a:solidFill>
                  <a:srgbClr val="008774"/>
                </a:solidFill>
                <a:ea typeface="+mj-ea"/>
              </a:rPr>
              <a:t>Microservice</a:t>
            </a:r>
            <a:r>
              <a:rPr lang="en-US" sz="3733" b="0" dirty="0">
                <a:solidFill>
                  <a:srgbClr val="008774"/>
                </a:solidFill>
                <a:ea typeface="+mj-ea"/>
              </a:rPr>
              <a:t> Architecture</a:t>
            </a:r>
            <a:endParaRPr sz="3733" b="0" dirty="0">
              <a:solidFill>
                <a:srgbClr val="008774"/>
              </a:solidFill>
              <a:ea typeface="+mj-ea"/>
            </a:endParaRPr>
          </a:p>
        </p:txBody>
      </p:sp>
      <p:sp>
        <p:nvSpPr>
          <p:cNvPr id="294" name="Shape 294"/>
          <p:cNvSpPr>
            <a:spLocks noGrp="1"/>
          </p:cNvSpPr>
          <p:nvPr>
            <p:ph type="sldNum" sz="quarter" idx="4294967295"/>
          </p:nvPr>
        </p:nvSpPr>
        <p:spPr>
          <a:xfrm>
            <a:off x="11480800" y="6695018"/>
            <a:ext cx="711200" cy="169333"/>
          </a:xfrm>
          <a:prstGeom prst="rect">
            <a:avLst/>
          </a:prstGeom>
          <a:extLst>
            <a:ext uri="{C572A759-6A51-4108-AA02-DFA0A04FC94B}">
              <ma14:wrappingTextBoxFlag xmlns:ma14="http://schemas.microsoft.com/office/mac/drawingml/2011/main" xmlns="" val="1"/>
            </a:ext>
          </a:extLst>
        </p:spPr>
        <p:txBody>
          <a:bodyPr/>
          <a:lstStyle/>
          <a:p>
            <a:pPr defTabSz="609585">
              <a:defRPr sz="1800">
                <a:solidFill>
                  <a:srgbClr val="000000"/>
                </a:solidFill>
                <a:uFillTx/>
              </a:defRPr>
            </a:pPr>
            <a:fld id="{86CB4B4D-7CA3-9044-876B-883B54F8677D}" type="slidenum">
              <a:rPr sz="1067">
                <a:solidFill>
                  <a:srgbClr val="808080"/>
                </a:solidFill>
                <a:uFill>
                  <a:solidFill>
                    <a:srgbClr val="808080"/>
                  </a:solidFill>
                </a:uFill>
                <a:latin typeface="Arial"/>
              </a:rPr>
              <a:pPr defTabSz="609585">
                <a:defRPr sz="1800">
                  <a:solidFill>
                    <a:srgbClr val="000000"/>
                  </a:solidFill>
                  <a:uFillTx/>
                </a:defRPr>
              </a:pPr>
              <a:t>35</a:t>
            </a:fld>
            <a:endParaRPr sz="1067">
              <a:solidFill>
                <a:srgbClr val="808080"/>
              </a:solidFill>
              <a:uFill>
                <a:solidFill>
                  <a:srgbClr val="808080"/>
                </a:solidFill>
              </a:uFill>
              <a:latin typeface="Arial"/>
            </a:endParaRPr>
          </a:p>
        </p:txBody>
      </p:sp>
      <p:sp>
        <p:nvSpPr>
          <p:cNvPr id="295" name="Shape 295"/>
          <p:cNvSpPr/>
          <p:nvPr/>
        </p:nvSpPr>
        <p:spPr>
          <a:xfrm>
            <a:off x="6803195" y="4506314"/>
            <a:ext cx="959164" cy="867375"/>
          </a:xfrm>
          <a:prstGeom prst="roundRect">
            <a:avLst>
              <a:gd name="adj" fmla="val 7731"/>
            </a:avLst>
          </a:prstGeom>
          <a:solidFill>
            <a:srgbClr val="E59A2D"/>
          </a:solidFill>
          <a:ln w="12700">
            <a:miter lim="400000"/>
          </a:ln>
        </p:spPr>
        <p:txBody>
          <a:bodyPr lIns="0" tIns="0" rIns="0" bIns="0" anchor="ctr"/>
          <a:lstStyle/>
          <a:p>
            <a:pPr algn="ctr" defTabSz="609585">
              <a:tabLst>
                <a:tab pos="474121" algn="l"/>
                <a:tab pos="948243" algn="l"/>
                <a:tab pos="1422364" algn="l"/>
                <a:tab pos="1896486" algn="l"/>
                <a:tab pos="2370607" algn="l"/>
                <a:tab pos="2844729" algn="l"/>
                <a:tab pos="3318850" algn="l"/>
                <a:tab pos="3792972" algn="l"/>
                <a:tab pos="4267093" algn="l"/>
                <a:tab pos="4741215" algn="l"/>
                <a:tab pos="5215336" algn="l"/>
                <a:tab pos="5689458" algn="l"/>
              </a:tabLst>
              <a:defRPr sz="3400">
                <a:solidFill>
                  <a:srgbClr val="FFFFFF"/>
                </a:solidFill>
                <a:uFillTx/>
                <a:latin typeface="FontAwesome"/>
                <a:ea typeface="FontAwesome"/>
                <a:cs typeface="FontAwesome"/>
                <a:sym typeface="FontAwesome"/>
              </a:defRPr>
            </a:pPr>
            <a:endParaRPr sz="4533">
              <a:solidFill>
                <a:srgbClr val="FFFFFF">
                  <a:lumMod val="50000"/>
                </a:srgbClr>
              </a:solidFill>
              <a:latin typeface="FontAwesome"/>
              <a:sym typeface="FontAwesome"/>
            </a:endParaRPr>
          </a:p>
        </p:txBody>
      </p:sp>
      <p:sp>
        <p:nvSpPr>
          <p:cNvPr id="296" name="Shape 296"/>
          <p:cNvSpPr/>
          <p:nvPr/>
        </p:nvSpPr>
        <p:spPr>
          <a:xfrm flipH="1">
            <a:off x="6111923" y="2622185"/>
            <a:ext cx="2295325" cy="517873"/>
          </a:xfrm>
          <a:prstGeom prst="roundRect">
            <a:avLst>
              <a:gd name="adj" fmla="val 13079"/>
            </a:avLst>
          </a:prstGeom>
          <a:solidFill>
            <a:srgbClr val="E59A2D"/>
          </a:solidFill>
          <a:ln w="12700">
            <a:miter lim="400000"/>
          </a:ln>
        </p:spPr>
        <p:txBody>
          <a:bodyPr lIns="0" tIns="0" rIns="0" bIns="0" anchor="ctr"/>
          <a:lstStyle/>
          <a:p>
            <a:pPr algn="ctr" defTabSz="609585">
              <a:defRPr>
                <a:solidFill>
                  <a:srgbClr val="FFFFFF"/>
                </a:solidFill>
                <a:latin typeface="Avenir Next Regular"/>
                <a:ea typeface="Avenir Next Regular"/>
                <a:cs typeface="Avenir Next Regular"/>
                <a:sym typeface="Avenir Next Regular"/>
              </a:defRPr>
            </a:pPr>
            <a:endParaRPr sz="2400">
              <a:solidFill>
                <a:srgbClr val="FFFFFF">
                  <a:lumMod val="50000"/>
                </a:srgbClr>
              </a:solidFill>
              <a:latin typeface="Avenir Next Regular"/>
              <a:sym typeface="Avenir Next Regular"/>
            </a:endParaRPr>
          </a:p>
        </p:txBody>
      </p:sp>
      <p:sp>
        <p:nvSpPr>
          <p:cNvPr id="297" name="Shape 297"/>
          <p:cNvSpPr/>
          <p:nvPr/>
        </p:nvSpPr>
        <p:spPr>
          <a:xfrm rot="5400000">
            <a:off x="2216977" y="3719168"/>
            <a:ext cx="928732"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298" name="Shape 298"/>
          <p:cNvSpPr/>
          <p:nvPr/>
        </p:nvSpPr>
        <p:spPr>
          <a:xfrm rot="5400000">
            <a:off x="6727134" y="3810442"/>
            <a:ext cx="1111289" cy="1"/>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299" name="Shape 299"/>
          <p:cNvSpPr/>
          <p:nvPr/>
        </p:nvSpPr>
        <p:spPr>
          <a:xfrm flipV="1">
            <a:off x="7881646" y="3982137"/>
            <a:ext cx="1272700" cy="85086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305" name="Shape 305"/>
          <p:cNvSpPr/>
          <p:nvPr/>
        </p:nvSpPr>
        <p:spPr>
          <a:xfrm>
            <a:off x="7881647" y="5051963"/>
            <a:ext cx="881924" cy="50450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306" name="Shape 306"/>
          <p:cNvSpPr/>
          <p:nvPr/>
        </p:nvSpPr>
        <p:spPr>
          <a:xfrm rot="5400000">
            <a:off x="9490895" y="4656117"/>
            <a:ext cx="376706" cy="45134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defTabSz="609585">
              <a:defRPr sz="1800">
                <a:solidFill>
                  <a:srgbClr val="000000"/>
                </a:solidFill>
                <a:uFillTx/>
              </a:defRPr>
            </a:pPr>
            <a:r>
              <a:rPr sz="2933">
                <a:solidFill>
                  <a:srgbClr val="FFFFFF">
                    <a:lumMod val="50000"/>
                  </a:srgbClr>
                </a:solidFill>
                <a:uFill>
                  <a:solidFill>
                    <a:srgbClr val="4D4D4D"/>
                  </a:solidFill>
                </a:uFill>
              </a:rPr>
              <a:t>…</a:t>
            </a:r>
          </a:p>
        </p:txBody>
      </p:sp>
      <p:grpSp>
        <p:nvGrpSpPr>
          <p:cNvPr id="315" name="Group 315"/>
          <p:cNvGrpSpPr/>
          <p:nvPr/>
        </p:nvGrpSpPr>
        <p:grpSpPr>
          <a:xfrm>
            <a:off x="2239532" y="1138356"/>
            <a:ext cx="947553" cy="473705"/>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defTabSz="609585"/>
              <a:endParaRPr sz="2400">
                <a:solidFill>
                  <a:srgbClr val="FFFFFF">
                    <a:lumMod val="50000"/>
                  </a:srgbClr>
                </a:solidFill>
                <a:latin typeface="Arial"/>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67733" tIns="67733" rIns="67733" bIns="67733" numCol="1" anchor="ctr">
                <a:noAutofit/>
              </a:bodyPr>
              <a:lstStyle/>
              <a:p>
                <a:pPr algn="ctr" defTabSz="778914">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sz="4000">
                  <a:solidFill>
                    <a:srgbClr val="FFFFFF">
                      <a:lumMod val="50000"/>
                    </a:srgbClr>
                  </a:solidFill>
                  <a:effectLst>
                    <a:outerShdw blurRad="38100" dist="12700" dir="5400000" rotWithShape="0">
                      <a:srgbClr val="000000">
                        <a:alpha val="50000"/>
                      </a:srgbClr>
                    </a:outerShdw>
                  </a:effectLst>
                  <a:latin typeface="Gill Sans"/>
                  <a:sym typeface="Gill Sans"/>
                </a:endParaRPr>
              </a:p>
            </p:txBody>
          </p:sp>
        </p:grpSp>
      </p:grpSp>
      <p:sp>
        <p:nvSpPr>
          <p:cNvPr id="318" name="Shape 318"/>
          <p:cNvSpPr/>
          <p:nvPr/>
        </p:nvSpPr>
        <p:spPr>
          <a:xfrm>
            <a:off x="10389919" y="4100885"/>
            <a:ext cx="487197" cy="487199"/>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319" name="Shape 319"/>
          <p:cNvSpPr/>
          <p:nvPr/>
        </p:nvSpPr>
        <p:spPr>
          <a:xfrm flipV="1">
            <a:off x="10389919" y="5137836"/>
            <a:ext cx="487197" cy="487197"/>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325" name="Shape 325"/>
          <p:cNvSpPr/>
          <p:nvPr/>
        </p:nvSpPr>
        <p:spPr>
          <a:xfrm>
            <a:off x="1952775" y="3527354"/>
            <a:ext cx="509820" cy="28732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sp>
        <p:nvSpPr>
          <p:cNvPr id="326" name="Shape 326"/>
          <p:cNvSpPr/>
          <p:nvPr/>
        </p:nvSpPr>
        <p:spPr>
          <a:xfrm>
            <a:off x="7384247" y="3666813"/>
            <a:ext cx="626775" cy="28732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AMQP</a:t>
            </a:r>
          </a:p>
        </p:txBody>
      </p:sp>
      <p:sp>
        <p:nvSpPr>
          <p:cNvPr id="327" name="Shape 327"/>
          <p:cNvSpPr/>
          <p:nvPr/>
        </p:nvSpPr>
        <p:spPr>
          <a:xfrm>
            <a:off x="8080926" y="4764705"/>
            <a:ext cx="626775" cy="28732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AMQP</a:t>
            </a:r>
          </a:p>
        </p:txBody>
      </p:sp>
      <p:sp>
        <p:nvSpPr>
          <p:cNvPr id="328" name="Shape 328"/>
          <p:cNvSpPr/>
          <p:nvPr/>
        </p:nvSpPr>
        <p:spPr>
          <a:xfrm>
            <a:off x="1168397" y="5305811"/>
            <a:ext cx="968150" cy="5746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Relational</a:t>
            </a:r>
          </a:p>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3414577" y="5305811"/>
            <a:ext cx="976293" cy="5746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Key/Value</a:t>
            </a:r>
          </a:p>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10880676" y="5266183"/>
            <a:ext cx="594586" cy="5746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Graph</a:t>
            </a:r>
          </a:p>
          <a:p>
            <a:pPr defTabSz="609585">
              <a:defRPr>
                <a:solidFill>
                  <a:srgbClr val="000000"/>
                </a:solidFill>
                <a:uFillTx/>
              </a:defRPr>
            </a:pPr>
            <a:r>
              <a:rPr sz="1867" dirty="0">
                <a:solidFill>
                  <a:srgbClr val="FFFFFF">
                    <a:lumMod val="50000"/>
                  </a:srgbClr>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10922000" y="139176"/>
            <a:ext cx="965201" cy="1270001"/>
          </a:xfrm>
          <a:prstGeom prst="rect">
            <a:avLst/>
          </a:prstGeom>
          <a:ln w="12700">
            <a:miter lim="400000"/>
          </a:ln>
        </p:spPr>
      </p:pic>
      <p:pic>
        <p:nvPicPr>
          <p:cNvPr id="332" name="pasted-image.pdf"/>
          <p:cNvPicPr/>
          <p:nvPr/>
        </p:nvPicPr>
        <p:blipFill>
          <a:blip r:embed="rId6">
            <a:extLst/>
          </a:blip>
          <a:stretch>
            <a:fillRect/>
          </a:stretch>
        </p:blipFill>
        <p:spPr>
          <a:xfrm>
            <a:off x="4757723" y="4047726"/>
            <a:ext cx="647485" cy="546316"/>
          </a:xfrm>
          <a:prstGeom prst="rect">
            <a:avLst/>
          </a:prstGeom>
          <a:ln w="12700">
            <a:miter lim="400000"/>
          </a:ln>
        </p:spPr>
      </p:pic>
      <p:pic>
        <p:nvPicPr>
          <p:cNvPr id="333" name="pasted-image.pdf"/>
          <p:cNvPicPr/>
          <p:nvPr/>
        </p:nvPicPr>
        <p:blipFill>
          <a:blip r:embed="rId6">
            <a:extLst/>
          </a:blip>
          <a:stretch>
            <a:fillRect/>
          </a:stretch>
        </p:blipFill>
        <p:spPr>
          <a:xfrm>
            <a:off x="4770323" y="4623082"/>
            <a:ext cx="647485" cy="546316"/>
          </a:xfrm>
          <a:prstGeom prst="rect">
            <a:avLst/>
          </a:prstGeom>
          <a:ln w="12700">
            <a:miter lim="400000"/>
          </a:ln>
        </p:spPr>
      </p:pic>
      <p:pic>
        <p:nvPicPr>
          <p:cNvPr id="334" name="pasted-image.pdf"/>
          <p:cNvPicPr/>
          <p:nvPr/>
        </p:nvPicPr>
        <p:blipFill>
          <a:blip r:embed="rId5">
            <a:extLst/>
          </a:blip>
          <a:stretch>
            <a:fillRect/>
          </a:stretch>
        </p:blipFill>
        <p:spPr>
          <a:xfrm>
            <a:off x="2681344" y="4582871"/>
            <a:ext cx="651669" cy="549847"/>
          </a:xfrm>
          <a:prstGeom prst="rect">
            <a:avLst/>
          </a:prstGeom>
          <a:ln w="12700">
            <a:miter lim="400000"/>
          </a:ln>
        </p:spPr>
      </p:pic>
      <p:pic>
        <p:nvPicPr>
          <p:cNvPr id="335" name="pasted-image.pdf"/>
          <p:cNvPicPr/>
          <p:nvPr/>
        </p:nvPicPr>
        <p:blipFill>
          <a:blip r:embed="rId11">
            <a:extLst/>
          </a:blip>
          <a:stretch>
            <a:fillRect/>
          </a:stretch>
        </p:blipFill>
        <p:spPr>
          <a:xfrm>
            <a:off x="2384063" y="5318908"/>
            <a:ext cx="554195" cy="692744"/>
          </a:xfrm>
          <a:prstGeom prst="rect">
            <a:avLst/>
          </a:prstGeom>
          <a:ln w="12700">
            <a:miter lim="400000"/>
          </a:ln>
        </p:spPr>
      </p:pic>
      <p:pic>
        <p:nvPicPr>
          <p:cNvPr id="336" name="pasted-image.pdf"/>
          <p:cNvPicPr/>
          <p:nvPr/>
        </p:nvPicPr>
        <p:blipFill>
          <a:blip r:embed="rId3">
            <a:extLst/>
          </a:blip>
          <a:stretch>
            <a:fillRect/>
          </a:stretch>
        </p:blipFill>
        <p:spPr>
          <a:xfrm>
            <a:off x="8684141" y="3711931"/>
            <a:ext cx="652113" cy="550220"/>
          </a:xfrm>
          <a:prstGeom prst="rect">
            <a:avLst/>
          </a:prstGeom>
          <a:ln w="12700">
            <a:miter lim="400000"/>
          </a:ln>
        </p:spPr>
      </p:pic>
      <p:pic>
        <p:nvPicPr>
          <p:cNvPr id="337" name="pasted-image.pdf"/>
          <p:cNvPicPr/>
          <p:nvPr/>
        </p:nvPicPr>
        <p:blipFill>
          <a:blip r:embed="rId3">
            <a:extLst/>
          </a:blip>
          <a:stretch>
            <a:fillRect/>
          </a:stretch>
        </p:blipFill>
        <p:spPr>
          <a:xfrm>
            <a:off x="9196725" y="4002638"/>
            <a:ext cx="652112" cy="550220"/>
          </a:xfrm>
          <a:prstGeom prst="rect">
            <a:avLst/>
          </a:prstGeom>
          <a:ln w="12700">
            <a:miter lim="400000"/>
          </a:ln>
        </p:spPr>
      </p:pic>
      <p:pic>
        <p:nvPicPr>
          <p:cNvPr id="338" name="pasted-image.pdf"/>
          <p:cNvPicPr/>
          <p:nvPr/>
        </p:nvPicPr>
        <p:blipFill>
          <a:blip r:embed="rId3">
            <a:extLst/>
          </a:blip>
          <a:stretch>
            <a:fillRect/>
          </a:stretch>
        </p:blipFill>
        <p:spPr>
          <a:xfrm>
            <a:off x="9696180" y="3713595"/>
            <a:ext cx="652112" cy="550220"/>
          </a:xfrm>
          <a:prstGeom prst="rect">
            <a:avLst/>
          </a:prstGeom>
          <a:ln w="12700">
            <a:miter lim="400000"/>
          </a:ln>
        </p:spPr>
      </p:pic>
      <p:pic>
        <p:nvPicPr>
          <p:cNvPr id="339" name="pasted-image.pdf"/>
          <p:cNvPicPr/>
          <p:nvPr/>
        </p:nvPicPr>
        <p:blipFill>
          <a:blip r:embed="rId12">
            <a:extLst/>
          </a:blip>
          <a:stretch>
            <a:fillRect/>
          </a:stretch>
        </p:blipFill>
        <p:spPr>
          <a:xfrm>
            <a:off x="7030518" y="4732506"/>
            <a:ext cx="508001" cy="423335"/>
          </a:xfrm>
          <a:prstGeom prst="rect">
            <a:avLst/>
          </a:prstGeom>
          <a:ln w="12700">
            <a:miter lim="400000"/>
          </a:ln>
        </p:spPr>
      </p:pic>
      <p:pic>
        <p:nvPicPr>
          <p:cNvPr id="340" name="pasted-image.pdf"/>
          <p:cNvPicPr/>
          <p:nvPr/>
        </p:nvPicPr>
        <p:blipFill>
          <a:blip r:embed="rId13">
            <a:extLst/>
          </a:blip>
          <a:stretch>
            <a:fillRect/>
          </a:stretch>
        </p:blipFill>
        <p:spPr>
          <a:xfrm>
            <a:off x="7079446" y="2739498"/>
            <a:ext cx="304801" cy="270935"/>
          </a:xfrm>
          <a:prstGeom prst="rect">
            <a:avLst/>
          </a:prstGeom>
          <a:ln w="12700">
            <a:miter lim="400000"/>
          </a:ln>
        </p:spPr>
      </p:pic>
      <p:pic>
        <p:nvPicPr>
          <p:cNvPr id="341" name="pasted-image.pdf"/>
          <p:cNvPicPr/>
          <p:nvPr/>
        </p:nvPicPr>
        <p:blipFill>
          <a:blip r:embed="rId14">
            <a:extLst/>
          </a:blip>
          <a:stretch>
            <a:fillRect/>
          </a:stretch>
        </p:blipFill>
        <p:spPr>
          <a:xfrm>
            <a:off x="10944122" y="4564868"/>
            <a:ext cx="543849" cy="679811"/>
          </a:xfrm>
          <a:prstGeom prst="rect">
            <a:avLst/>
          </a:prstGeom>
          <a:ln w="12700">
            <a:miter lim="400000"/>
          </a:ln>
        </p:spPr>
      </p:pic>
      <p:sp>
        <p:nvSpPr>
          <p:cNvPr id="60" name="Shape 296"/>
          <p:cNvSpPr/>
          <p:nvPr/>
        </p:nvSpPr>
        <p:spPr>
          <a:xfrm flipH="1">
            <a:off x="4139906" y="2622185"/>
            <a:ext cx="1232309" cy="517873"/>
          </a:xfrm>
          <a:prstGeom prst="roundRect">
            <a:avLst>
              <a:gd name="adj" fmla="val 13079"/>
            </a:avLst>
          </a:prstGeom>
          <a:solidFill>
            <a:srgbClr val="E59A2D"/>
          </a:solidFill>
          <a:ln w="12700">
            <a:miter lim="400000"/>
          </a:ln>
        </p:spPr>
        <p:txBody>
          <a:bodyPr lIns="0" tIns="0" rIns="0" bIns="0" anchor="ctr"/>
          <a:lstStyle/>
          <a:p>
            <a:pPr algn="ctr" defTabSz="609585">
              <a:defRPr>
                <a:solidFill>
                  <a:srgbClr val="FFFFFF"/>
                </a:solidFill>
                <a:latin typeface="Avenir Next Regular"/>
                <a:ea typeface="Avenir Next Regular"/>
                <a:cs typeface="Avenir Next Regular"/>
                <a:sym typeface="Avenir Next Regular"/>
              </a:defRPr>
            </a:pPr>
            <a:endParaRPr sz="2400">
              <a:solidFill>
                <a:srgbClr val="FFFFFF">
                  <a:lumMod val="50000"/>
                </a:srgbClr>
              </a:solidFill>
              <a:latin typeface="Avenir Next Regular"/>
              <a:sym typeface="Avenir Next Regular"/>
            </a:endParaRPr>
          </a:p>
        </p:txBody>
      </p:sp>
      <p:sp>
        <p:nvSpPr>
          <p:cNvPr id="62" name="Shape 296"/>
          <p:cNvSpPr/>
          <p:nvPr/>
        </p:nvSpPr>
        <p:spPr>
          <a:xfrm flipH="1">
            <a:off x="2268376" y="2622185"/>
            <a:ext cx="849195" cy="517873"/>
          </a:xfrm>
          <a:prstGeom prst="roundRect">
            <a:avLst>
              <a:gd name="adj" fmla="val 13079"/>
            </a:avLst>
          </a:prstGeom>
          <a:solidFill>
            <a:srgbClr val="E59A2D"/>
          </a:solidFill>
          <a:ln w="12700">
            <a:miter lim="400000"/>
          </a:ln>
        </p:spPr>
        <p:txBody>
          <a:bodyPr lIns="0" tIns="0" rIns="0" bIns="0" anchor="ctr"/>
          <a:lstStyle/>
          <a:p>
            <a:pPr algn="ctr" defTabSz="609585">
              <a:defRPr>
                <a:solidFill>
                  <a:srgbClr val="FFFFFF"/>
                </a:solidFill>
                <a:latin typeface="Avenir Next Regular"/>
                <a:ea typeface="Avenir Next Regular"/>
                <a:cs typeface="Avenir Next Regular"/>
                <a:sym typeface="Avenir Next Regular"/>
              </a:defRPr>
            </a:pPr>
            <a:endParaRPr sz="2400">
              <a:solidFill>
                <a:srgbClr val="FFFFFF">
                  <a:lumMod val="50000"/>
                </a:srgbClr>
              </a:solidFill>
              <a:latin typeface="Avenir Next Regular"/>
              <a:sym typeface="Avenir Next Regular"/>
            </a:endParaRPr>
          </a:p>
        </p:txBody>
      </p:sp>
      <p:pic>
        <p:nvPicPr>
          <p:cNvPr id="64" name="pasted-image.pdf"/>
          <p:cNvPicPr/>
          <p:nvPr/>
        </p:nvPicPr>
        <p:blipFill>
          <a:blip r:embed="rId13">
            <a:extLst/>
          </a:blip>
          <a:stretch>
            <a:fillRect/>
          </a:stretch>
        </p:blipFill>
        <p:spPr>
          <a:xfrm>
            <a:off x="4603660" y="2739498"/>
            <a:ext cx="304801" cy="270935"/>
          </a:xfrm>
          <a:prstGeom prst="rect">
            <a:avLst/>
          </a:prstGeom>
          <a:ln w="12700">
            <a:miter lim="400000"/>
          </a:ln>
        </p:spPr>
      </p:pic>
      <p:pic>
        <p:nvPicPr>
          <p:cNvPr id="65" name="pasted-image.pdf"/>
          <p:cNvPicPr/>
          <p:nvPr/>
        </p:nvPicPr>
        <p:blipFill>
          <a:blip r:embed="rId13">
            <a:extLst/>
          </a:blip>
          <a:stretch>
            <a:fillRect/>
          </a:stretch>
        </p:blipFill>
        <p:spPr>
          <a:xfrm>
            <a:off x="2542120" y="2739498"/>
            <a:ext cx="304801" cy="270935"/>
          </a:xfrm>
          <a:prstGeom prst="rect">
            <a:avLst/>
          </a:prstGeom>
          <a:ln w="12700">
            <a:miter lim="400000"/>
          </a:ln>
        </p:spPr>
      </p:pic>
      <p:sp>
        <p:nvSpPr>
          <p:cNvPr id="66" name="Shape 297"/>
          <p:cNvSpPr/>
          <p:nvPr/>
        </p:nvSpPr>
        <p:spPr>
          <a:xfrm rot="5400000">
            <a:off x="2359377" y="2197653"/>
            <a:ext cx="676591"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67" name="Shape 325"/>
          <p:cNvSpPr/>
          <p:nvPr/>
        </p:nvSpPr>
        <p:spPr>
          <a:xfrm>
            <a:off x="1969104" y="2054025"/>
            <a:ext cx="509820" cy="28732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sp>
        <p:nvSpPr>
          <p:cNvPr id="68" name="Shape 297"/>
          <p:cNvSpPr/>
          <p:nvPr/>
        </p:nvSpPr>
        <p:spPr>
          <a:xfrm rot="5400000">
            <a:off x="4420847" y="2197653"/>
            <a:ext cx="676591"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69" name="Shape 325"/>
          <p:cNvSpPr/>
          <p:nvPr/>
        </p:nvSpPr>
        <p:spPr>
          <a:xfrm>
            <a:off x="4030575" y="2054025"/>
            <a:ext cx="509820" cy="28732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sp>
        <p:nvSpPr>
          <p:cNvPr id="70" name="Shape 297"/>
          <p:cNvSpPr/>
          <p:nvPr/>
        </p:nvSpPr>
        <p:spPr>
          <a:xfrm rot="5400000">
            <a:off x="6114438" y="2197653"/>
            <a:ext cx="676591"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71" name="Shape 325"/>
          <p:cNvSpPr/>
          <p:nvPr/>
        </p:nvSpPr>
        <p:spPr>
          <a:xfrm>
            <a:off x="5724165" y="2054025"/>
            <a:ext cx="509820" cy="28732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sp>
        <p:nvSpPr>
          <p:cNvPr id="72" name="Shape 297"/>
          <p:cNvSpPr/>
          <p:nvPr/>
        </p:nvSpPr>
        <p:spPr>
          <a:xfrm rot="5400000">
            <a:off x="7682575" y="2197653"/>
            <a:ext cx="676591"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73" name="Shape 325"/>
          <p:cNvSpPr/>
          <p:nvPr/>
        </p:nvSpPr>
        <p:spPr>
          <a:xfrm>
            <a:off x="7292303" y="2054025"/>
            <a:ext cx="509820" cy="28732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sp>
        <p:nvSpPr>
          <p:cNvPr id="74" name="Shape 297"/>
          <p:cNvSpPr/>
          <p:nvPr/>
        </p:nvSpPr>
        <p:spPr>
          <a:xfrm rot="5400000">
            <a:off x="4381902" y="3632040"/>
            <a:ext cx="754479" cy="0"/>
          </a:xfrm>
          <a:prstGeom prst="line">
            <a:avLst/>
          </a:prstGeom>
          <a:ln w="25400">
            <a:solidFill>
              <a:srgbClr val="0A6258"/>
            </a:solidFill>
            <a:round/>
            <a:headEnd type="triangle"/>
            <a:tailEnd type="triangle"/>
          </a:ln>
        </p:spPr>
        <p:txBody>
          <a:bodyPr lIns="0" tIns="0" rIns="0" bIns="0"/>
          <a:lstStyle/>
          <a:p>
            <a:pPr defTabSz="609585">
              <a:defRPr sz="1200">
                <a:solidFill>
                  <a:srgbClr val="000000"/>
                </a:solidFill>
                <a:uFillTx/>
                <a:latin typeface="+mn-lt"/>
                <a:ea typeface="+mn-ea"/>
                <a:cs typeface="+mn-cs"/>
                <a:sym typeface="Helvetica"/>
              </a:defRPr>
            </a:pPr>
            <a:endParaRPr sz="1600">
              <a:solidFill>
                <a:srgbClr val="FFFFFF">
                  <a:lumMod val="50000"/>
                </a:srgbClr>
              </a:solidFill>
              <a:latin typeface="Arial"/>
              <a:sym typeface="Helvetica"/>
            </a:endParaRPr>
          </a:p>
        </p:txBody>
      </p:sp>
      <p:sp>
        <p:nvSpPr>
          <p:cNvPr id="75" name="Shape 325"/>
          <p:cNvSpPr/>
          <p:nvPr/>
        </p:nvSpPr>
        <p:spPr>
          <a:xfrm>
            <a:off x="4030573" y="3527354"/>
            <a:ext cx="509820" cy="28732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defTabSz="609585">
              <a:defRPr sz="1800">
                <a:solidFill>
                  <a:srgbClr val="000000"/>
                </a:solidFill>
                <a:uFillTx/>
              </a:defRPr>
            </a:pPr>
            <a:r>
              <a:rPr sz="1867" dirty="0">
                <a:solidFill>
                  <a:srgbClr val="FFFFFF">
                    <a:lumMod val="50000"/>
                  </a:srgbClr>
                </a:solidFill>
                <a:uFill>
                  <a:solidFill>
                    <a:srgbClr val="4D4D4D"/>
                  </a:solidFill>
                </a:uFill>
              </a:rPr>
              <a:t>HTTP</a:t>
            </a:r>
          </a:p>
        </p:txBody>
      </p:sp>
      <p:cxnSp>
        <p:nvCxnSpPr>
          <p:cNvPr id="76" name="Straight Connector 75"/>
          <p:cNvCxnSpPr/>
          <p:nvPr/>
        </p:nvCxnSpPr>
        <p:spPr>
          <a:xfrm flipV="1">
            <a:off x="3669035" y="1138357"/>
            <a:ext cx="0" cy="489402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4759141" y="1050485"/>
            <a:ext cx="4372" cy="4916385"/>
          </a:xfrm>
          <a:prstGeom prst="line">
            <a:avLst/>
          </a:prstGeom>
          <a:ln>
            <a:solidFill>
              <a:srgbClr val="FF0000"/>
            </a:solidFill>
            <a:prstDash val="solid"/>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5575369" y="1136693"/>
            <a:ext cx="0" cy="489402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4743951" y="587836"/>
            <a:ext cx="2600392" cy="461665"/>
          </a:xfrm>
          <a:prstGeom prst="rect">
            <a:avLst/>
          </a:prstGeom>
          <a:noFill/>
        </p:spPr>
        <p:txBody>
          <a:bodyPr wrap="none" rtlCol="0">
            <a:spAutoFit/>
          </a:bodyPr>
          <a:lstStyle/>
          <a:p>
            <a:pPr defTabSz="609585"/>
            <a:r>
              <a:rPr lang="en-US" sz="2400" dirty="0">
                <a:solidFill>
                  <a:srgbClr val="FFFFFF"/>
                </a:solidFill>
                <a:latin typeface="Arial"/>
              </a:rPr>
              <a:t>Business Change</a:t>
            </a:r>
          </a:p>
        </p:txBody>
      </p:sp>
    </p:spTree>
    <p:extLst>
      <p:ext uri="{BB962C8B-B14F-4D97-AF65-F5344CB8AC3E}">
        <p14:creationId xmlns:p14="http://schemas.microsoft.com/office/powerpoint/2010/main" val="2945695961"/>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par>
                                <p:cTn id="8" presetID="9"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dissolv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dissolve">
                                      <p:cBhvr>
                                        <p:cTn id="15" dur="500"/>
                                        <p:tgtEl>
                                          <p:spTgt spid="7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dissolve">
                                      <p:cBhvr>
                                        <p:cTn id="1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1510F8C-A187-4DCB-A903-D77A579C2ECE}"/>
              </a:ext>
            </a:extLst>
          </p:cNvPr>
          <p:cNvSpPr/>
          <p:nvPr/>
        </p:nvSpPr>
        <p:spPr>
          <a:xfrm>
            <a:off x="0" y="-38499"/>
            <a:ext cx="12192000" cy="6896500"/>
          </a:xfrm>
          <a:prstGeom prst="rect">
            <a:avLst/>
          </a:prstGeom>
          <a:solidFill>
            <a:schemeClr val="bg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600" dirty="0">
              <a:solidFill>
                <a:srgbClr val="FFFFFF"/>
              </a:solidFill>
              <a:latin typeface="Arial"/>
            </a:endParaRPr>
          </a:p>
        </p:txBody>
      </p:sp>
      <p:pic>
        <p:nvPicPr>
          <p:cNvPr id="6" name="Picture 5">
            <a:extLst>
              <a:ext uri="{FF2B5EF4-FFF2-40B4-BE49-F238E27FC236}">
                <a16:creationId xmlns:a16="http://schemas.microsoft.com/office/drawing/2014/main" id="{CCB5E866-5C83-43C1-A2B8-DE2E1E30A66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85405" y="6437801"/>
            <a:ext cx="1455331" cy="188099"/>
          </a:xfrm>
          <a:prstGeom prst="rect">
            <a:avLst/>
          </a:prstGeom>
        </p:spPr>
      </p:pic>
      <p:sp>
        <p:nvSpPr>
          <p:cNvPr id="7" name="Title 2">
            <a:extLst>
              <a:ext uri="{FF2B5EF4-FFF2-40B4-BE49-F238E27FC236}">
                <a16:creationId xmlns:a16="http://schemas.microsoft.com/office/drawing/2014/main" id="{009356AF-6788-4AAF-924F-441FFAC89AAE}"/>
              </a:ext>
            </a:extLst>
          </p:cNvPr>
          <p:cNvSpPr txBox="1">
            <a:spLocks/>
          </p:cNvSpPr>
          <p:nvPr/>
        </p:nvSpPr>
        <p:spPr>
          <a:xfrm>
            <a:off x="584200" y="508002"/>
            <a:ext cx="11430000" cy="517001"/>
          </a:xfrm>
          <a:prstGeom prst="rect">
            <a:avLst/>
          </a:prstGeom>
        </p:spPr>
        <p:txBody>
          <a:bodyPr wrap="square" lIns="0" tIns="0" rIns="0" bIns="0">
            <a:spAutoFit/>
          </a:bodyPr>
          <a:lstStyle>
            <a:lvl1pPr algn="l" defTabSz="685800" rtl="0" eaLnBrk="1" latinLnBrk="0" hangingPunct="1">
              <a:lnSpc>
                <a:spcPct val="90000"/>
              </a:lnSpc>
              <a:spcBef>
                <a:spcPct val="0"/>
              </a:spcBef>
              <a:buNone/>
              <a:defRPr sz="2800" kern="1200">
                <a:solidFill>
                  <a:schemeClr val="bg1"/>
                </a:solidFill>
                <a:latin typeface="Arial" panose="020B0604020202020204" pitchFamily="34" charset="0"/>
                <a:ea typeface="+mj-ea"/>
                <a:cs typeface="+mj-cs"/>
              </a:defRPr>
            </a:lvl1pPr>
          </a:lstStyle>
          <a:p>
            <a:pPr defTabSz="914354"/>
            <a:r>
              <a:rPr lang="en-US" sz="3733" dirty="0">
                <a:solidFill>
                  <a:srgbClr val="FFFFFF"/>
                </a:solidFill>
              </a:rPr>
              <a:t>Strangler Pattern</a:t>
            </a:r>
          </a:p>
        </p:txBody>
      </p:sp>
      <p:pic>
        <p:nvPicPr>
          <p:cNvPr id="8" name="Strangler_Pattern">
            <a:hlinkClick r:id="" action="ppaction://media"/>
            <a:extLst>
              <a:ext uri="{FF2B5EF4-FFF2-40B4-BE49-F238E27FC236}">
                <a16:creationId xmlns:a16="http://schemas.microsoft.com/office/drawing/2014/main" id="{2F01E698-149D-4996-9D33-30D527A25F1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4211" y="1800438"/>
            <a:ext cx="3901309" cy="3604157"/>
          </a:xfrm>
          <a:prstGeom prst="rect">
            <a:avLst/>
          </a:prstGeom>
        </p:spPr>
      </p:pic>
      <p:pic>
        <p:nvPicPr>
          <p:cNvPr id="9" name="Picture 8">
            <a:extLst>
              <a:ext uri="{FF2B5EF4-FFF2-40B4-BE49-F238E27FC236}">
                <a16:creationId xmlns:a16="http://schemas.microsoft.com/office/drawing/2014/main" id="{D0CB0E96-0873-42E0-B2E1-DCE58C61AFD1}"/>
              </a:ext>
            </a:extLst>
          </p:cNvPr>
          <p:cNvPicPr>
            <a:picLocks noChangeAspect="1"/>
          </p:cNvPicPr>
          <p:nvPr/>
        </p:nvPicPr>
        <p:blipFill rotWithShape="1">
          <a:blip r:embed="rId6"/>
          <a:srcRect t="3166"/>
          <a:stretch/>
        </p:blipFill>
        <p:spPr>
          <a:xfrm>
            <a:off x="6096000" y="1800438"/>
            <a:ext cx="4017861" cy="3604157"/>
          </a:xfrm>
          <a:prstGeom prst="rect">
            <a:avLst/>
          </a:prstGeom>
        </p:spPr>
      </p:pic>
      <p:sp>
        <p:nvSpPr>
          <p:cNvPr id="10" name="Rectangle 9">
            <a:extLst>
              <a:ext uri="{FF2B5EF4-FFF2-40B4-BE49-F238E27FC236}">
                <a16:creationId xmlns:a16="http://schemas.microsoft.com/office/drawing/2014/main" id="{989186F1-1348-40FE-A18F-1D145D50B9E6}"/>
              </a:ext>
            </a:extLst>
          </p:cNvPr>
          <p:cNvSpPr/>
          <p:nvPr/>
        </p:nvSpPr>
        <p:spPr>
          <a:xfrm>
            <a:off x="351264" y="6369319"/>
            <a:ext cx="13181875" cy="235898"/>
          </a:xfrm>
          <a:prstGeom prst="rect">
            <a:avLst/>
          </a:prstGeom>
        </p:spPr>
        <p:txBody>
          <a:bodyPr wrap="square">
            <a:spAutoFit/>
          </a:bodyPr>
          <a:lstStyle/>
          <a:p>
            <a:r>
              <a:rPr lang="en-US" sz="933" dirty="0">
                <a:solidFill>
                  <a:schemeClr val="tx2"/>
                </a:solidFill>
              </a:rPr>
              <a:t>Source: </a:t>
            </a:r>
            <a:r>
              <a:rPr lang="en-US" sz="933" dirty="0">
                <a:solidFill>
                  <a:schemeClr val="tx2"/>
                </a:solidFill>
                <a:hlinkClick r:id="rId7"/>
              </a:rPr>
              <a:t>https://www.martinfowler.com/bliki/StranglerApplication.html</a:t>
            </a:r>
            <a:r>
              <a:rPr lang="en-US" sz="933" dirty="0">
                <a:solidFill>
                  <a:schemeClr val="tx2"/>
                </a:solidFill>
              </a:rPr>
              <a:t> </a:t>
            </a:r>
          </a:p>
        </p:txBody>
      </p:sp>
      <p:sp>
        <p:nvSpPr>
          <p:cNvPr id="11" name="Rectangle 10">
            <a:extLst>
              <a:ext uri="{FF2B5EF4-FFF2-40B4-BE49-F238E27FC236}">
                <a16:creationId xmlns:a16="http://schemas.microsoft.com/office/drawing/2014/main" id="{EA85D014-EC35-4306-A198-31C64D070849}"/>
              </a:ext>
            </a:extLst>
          </p:cNvPr>
          <p:cNvSpPr/>
          <p:nvPr/>
        </p:nvSpPr>
        <p:spPr>
          <a:xfrm>
            <a:off x="841155" y="1571567"/>
            <a:ext cx="10150549" cy="4061327"/>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Tree>
    <p:extLst>
      <p:ext uri="{BB962C8B-B14F-4D97-AF65-F5344CB8AC3E}">
        <p14:creationId xmlns:p14="http://schemas.microsoft.com/office/powerpoint/2010/main" val="27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4267" b="0" dirty="0">
                <a:solidFill>
                  <a:schemeClr val="accent1"/>
                </a:solidFill>
                <a:sym typeface="Arial"/>
              </a:rPr>
              <a:t>Domain Driven Design</a:t>
            </a:r>
          </a:p>
        </p:txBody>
      </p:sp>
      <p:sp>
        <p:nvSpPr>
          <p:cNvPr id="196" name="Shape 196"/>
          <p:cNvSpPr txBox="1">
            <a:spLocks noGrp="1"/>
          </p:cNvSpPr>
          <p:nvPr>
            <p:ph type="body" sz="quarter" idx="13"/>
          </p:nvPr>
        </p:nvSpPr>
        <p:spPr>
          <a:xfrm>
            <a:off x="575733" y="1130510"/>
            <a:ext cx="7457440" cy="5131479"/>
          </a:xfrm>
        </p:spPr>
        <p:txBody>
          <a:bodyPr/>
          <a:lstStyle/>
          <a:p>
            <a:pPr marL="609585" indent="-609585">
              <a:buClr>
                <a:srgbClr val="008774"/>
              </a:buClr>
              <a:buFont typeface="Arial"/>
              <a:buChar char="•"/>
            </a:pPr>
            <a:r>
              <a:rPr lang="en-US" sz="3733" dirty="0">
                <a:solidFill>
                  <a:srgbClr val="FFFFFF"/>
                </a:solidFill>
                <a:sym typeface="Arial"/>
              </a:rPr>
              <a:t>An approach for designing software system that model the complexity of the real world</a:t>
            </a:r>
          </a:p>
          <a:p>
            <a:pPr marL="609585" indent="-609585">
              <a:buClr>
                <a:srgbClr val="008774"/>
              </a:buClr>
              <a:buFont typeface="Arial"/>
              <a:buChar char="•"/>
            </a:pPr>
            <a:r>
              <a:rPr lang="en-US" sz="3733" dirty="0">
                <a:solidFill>
                  <a:srgbClr val="FFFFFF"/>
                </a:solidFill>
                <a:sym typeface="Arial"/>
              </a:rPr>
              <a:t>Kicked off in 2004 by Eric Evans</a:t>
            </a:r>
          </a:p>
          <a:p>
            <a:pPr marL="609585" indent="-609585">
              <a:buClr>
                <a:srgbClr val="008774"/>
              </a:buClr>
              <a:buFont typeface="Arial"/>
              <a:buChar char="•"/>
            </a:pPr>
            <a:r>
              <a:rPr lang="en-US" sz="3733" dirty="0">
                <a:solidFill>
                  <a:srgbClr val="FFFFFF"/>
                </a:solidFill>
                <a:sym typeface="Arial"/>
              </a:rPr>
              <a:t>A practical microservice design methodology</a:t>
            </a:r>
          </a:p>
        </p:txBody>
      </p:sp>
      <p:pic>
        <p:nvPicPr>
          <p:cNvPr id="4" name="Shape 669"/>
          <p:cNvPicPr preferRelativeResize="0">
            <a:picLocks noChangeAspect="1"/>
          </p:cNvPicPr>
          <p:nvPr/>
        </p:nvPicPr>
        <p:blipFill rotWithShape="1">
          <a:blip r:embed="rId3">
            <a:alphaModFix/>
          </a:blip>
          <a:srcRect/>
          <a:stretch/>
        </p:blipFill>
        <p:spPr>
          <a:xfrm>
            <a:off x="8509394" y="1476587"/>
            <a:ext cx="3371473" cy="4462507"/>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10491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4267" b="0" dirty="0">
                <a:solidFill>
                  <a:schemeClr val="accent1"/>
                </a:solidFill>
                <a:sym typeface="Arial"/>
              </a:rPr>
              <a:t>Strategic Domain Driven Design</a:t>
            </a:r>
          </a:p>
        </p:txBody>
      </p:sp>
      <p:sp>
        <p:nvSpPr>
          <p:cNvPr id="196" name="Shape 196"/>
          <p:cNvSpPr txBox="1">
            <a:spLocks noGrp="1"/>
          </p:cNvSpPr>
          <p:nvPr>
            <p:ph type="body" sz="quarter" idx="13"/>
          </p:nvPr>
        </p:nvSpPr>
        <p:spPr>
          <a:xfrm>
            <a:off x="575733" y="1130510"/>
            <a:ext cx="5913120" cy="3902741"/>
          </a:xfrm>
        </p:spPr>
        <p:txBody>
          <a:bodyPr/>
          <a:lstStyle/>
          <a:p>
            <a:pPr marL="609585" indent="-609585">
              <a:buClr>
                <a:srgbClr val="008774"/>
              </a:buClr>
              <a:buFont typeface="Arial"/>
              <a:buChar char="•"/>
            </a:pPr>
            <a:r>
              <a:rPr lang="en-US" sz="3733" dirty="0">
                <a:solidFill>
                  <a:srgbClr val="FFFFFF"/>
                </a:solidFill>
                <a:sym typeface="Arial"/>
              </a:rPr>
              <a:t>Domain</a:t>
            </a:r>
          </a:p>
          <a:p>
            <a:pPr marL="609585" indent="-609585">
              <a:buClr>
                <a:srgbClr val="008774"/>
              </a:buClr>
              <a:buFont typeface="Arial"/>
              <a:buChar char="•"/>
            </a:pPr>
            <a:r>
              <a:rPr lang="en-US" sz="3733" dirty="0">
                <a:solidFill>
                  <a:srgbClr val="FFFFFF"/>
                </a:solidFill>
                <a:sym typeface="Arial"/>
              </a:rPr>
              <a:t>Sub-Domain</a:t>
            </a:r>
          </a:p>
          <a:p>
            <a:pPr marL="609585" indent="-609585">
              <a:buClr>
                <a:srgbClr val="008774"/>
              </a:buClr>
              <a:buFont typeface="Arial"/>
              <a:buChar char="•"/>
            </a:pPr>
            <a:r>
              <a:rPr lang="en-US" sz="3733" dirty="0">
                <a:solidFill>
                  <a:srgbClr val="FFFFFF"/>
                </a:solidFill>
                <a:sym typeface="Arial"/>
              </a:rPr>
              <a:t>Bounded Context</a:t>
            </a:r>
          </a:p>
          <a:p>
            <a:pPr marL="609585" indent="-609585">
              <a:buClr>
                <a:srgbClr val="008774"/>
              </a:buClr>
              <a:buFont typeface="Arial"/>
              <a:buChar char="•"/>
            </a:pPr>
            <a:r>
              <a:rPr lang="en-US" sz="3733" dirty="0">
                <a:solidFill>
                  <a:srgbClr val="FFFFFF"/>
                </a:solidFill>
                <a:sym typeface="Arial"/>
              </a:rPr>
              <a:t>Ubiquitous Language</a:t>
            </a:r>
          </a:p>
          <a:p>
            <a:pPr marL="609585" indent="-609585">
              <a:buClr>
                <a:srgbClr val="008774"/>
              </a:buClr>
              <a:buFont typeface="Arial"/>
              <a:buChar char="•"/>
            </a:pPr>
            <a:r>
              <a:rPr lang="en-US" sz="3733" dirty="0">
                <a:solidFill>
                  <a:srgbClr val="FFFFFF"/>
                </a:solidFill>
                <a:sym typeface="Arial"/>
              </a:rPr>
              <a:t>Context Map</a:t>
            </a:r>
          </a:p>
        </p:txBody>
      </p:sp>
      <p:pic>
        <p:nvPicPr>
          <p:cNvPr id="4" name="Shape 677"/>
          <p:cNvPicPr preferRelativeResize="0"/>
          <p:nvPr/>
        </p:nvPicPr>
        <p:blipFill rotWithShape="1">
          <a:blip r:embed="rId3">
            <a:alphaModFix/>
          </a:blip>
          <a:srcRect b="1711"/>
          <a:stretch/>
        </p:blipFill>
        <p:spPr>
          <a:xfrm>
            <a:off x="6177720" y="1774613"/>
            <a:ext cx="5703147" cy="3892091"/>
          </a:xfrm>
          <a:prstGeom prst="rect">
            <a:avLst/>
          </a:prstGeom>
          <a:noFill/>
          <a:ln>
            <a:noFill/>
          </a:ln>
        </p:spPr>
      </p:pic>
    </p:spTree>
    <p:extLst>
      <p:ext uri="{BB962C8B-B14F-4D97-AF65-F5344CB8AC3E}">
        <p14:creationId xmlns:p14="http://schemas.microsoft.com/office/powerpoint/2010/main" val="14811642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lgn="ctr"/>
            <a:r>
              <a:rPr lang="en-US" sz="4267" b="0" dirty="0">
                <a:solidFill>
                  <a:schemeClr val="accent1"/>
                </a:solidFill>
                <a:sym typeface="Arial"/>
              </a:rPr>
              <a:t>Tactical Domain Driven Design</a:t>
            </a:r>
          </a:p>
        </p:txBody>
      </p:sp>
      <p:sp>
        <p:nvSpPr>
          <p:cNvPr id="196" name="Shape 196"/>
          <p:cNvSpPr txBox="1">
            <a:spLocks noGrp="1"/>
          </p:cNvSpPr>
          <p:nvPr>
            <p:ph type="body" sz="quarter" idx="13"/>
          </p:nvPr>
        </p:nvSpPr>
        <p:spPr>
          <a:xfrm>
            <a:off x="575733" y="1130510"/>
            <a:ext cx="4734560" cy="5131479"/>
          </a:xfrm>
        </p:spPr>
        <p:txBody>
          <a:bodyPr/>
          <a:lstStyle/>
          <a:p>
            <a:pPr marL="609585" indent="-609585">
              <a:buClr>
                <a:srgbClr val="008774"/>
              </a:buClr>
              <a:buFont typeface="Arial"/>
              <a:buChar char="•"/>
            </a:pPr>
            <a:r>
              <a:rPr lang="en-US" sz="3733" dirty="0">
                <a:solidFill>
                  <a:schemeClr val="bg1"/>
                </a:solidFill>
                <a:sym typeface="Arial"/>
              </a:rPr>
              <a:t>Entities</a:t>
            </a:r>
          </a:p>
          <a:p>
            <a:pPr marL="609585" indent="-609585">
              <a:buClr>
                <a:srgbClr val="008774"/>
              </a:buClr>
              <a:buFont typeface="Arial"/>
              <a:buChar char="•"/>
            </a:pPr>
            <a:r>
              <a:rPr lang="en-US" sz="3733" dirty="0">
                <a:solidFill>
                  <a:schemeClr val="bg1"/>
                </a:solidFill>
                <a:sym typeface="Arial"/>
              </a:rPr>
              <a:t>Value Objects</a:t>
            </a:r>
          </a:p>
          <a:p>
            <a:pPr marL="609585" indent="-609585">
              <a:buClr>
                <a:srgbClr val="008774"/>
              </a:buClr>
              <a:buFont typeface="Arial"/>
              <a:buChar char="•"/>
            </a:pPr>
            <a:r>
              <a:rPr lang="en-US" sz="3733" dirty="0">
                <a:solidFill>
                  <a:schemeClr val="bg1"/>
                </a:solidFill>
                <a:sym typeface="Arial"/>
              </a:rPr>
              <a:t>Aggregates</a:t>
            </a:r>
          </a:p>
          <a:p>
            <a:pPr marL="609585" indent="-609585">
              <a:buClr>
                <a:srgbClr val="008774"/>
              </a:buClr>
              <a:buFont typeface="Arial"/>
              <a:buChar char="•"/>
            </a:pPr>
            <a:r>
              <a:rPr lang="en-US" sz="3733" dirty="0">
                <a:solidFill>
                  <a:schemeClr val="bg1"/>
                </a:solidFill>
                <a:sym typeface="Arial"/>
              </a:rPr>
              <a:t>Services</a:t>
            </a:r>
          </a:p>
          <a:p>
            <a:pPr marL="609585" indent="-609585">
              <a:buClr>
                <a:srgbClr val="008774"/>
              </a:buClr>
              <a:buFont typeface="Arial"/>
              <a:buChar char="•"/>
            </a:pPr>
            <a:r>
              <a:rPr lang="en-US" sz="3733" dirty="0">
                <a:solidFill>
                  <a:schemeClr val="bg1"/>
                </a:solidFill>
                <a:sym typeface="Arial"/>
              </a:rPr>
              <a:t>Modules</a:t>
            </a:r>
          </a:p>
          <a:p>
            <a:pPr marL="609585" indent="-609585">
              <a:buClr>
                <a:srgbClr val="008774"/>
              </a:buClr>
              <a:buFont typeface="Arial"/>
              <a:buChar char="•"/>
            </a:pPr>
            <a:r>
              <a:rPr lang="en-US" sz="3733" dirty="0">
                <a:solidFill>
                  <a:schemeClr val="bg1"/>
                </a:solidFill>
                <a:sym typeface="Arial"/>
              </a:rPr>
              <a:t>Factories</a:t>
            </a:r>
          </a:p>
          <a:p>
            <a:pPr marL="609585" indent="-609585">
              <a:buClr>
                <a:srgbClr val="008774"/>
              </a:buClr>
              <a:buFont typeface="Arial"/>
              <a:buChar char="•"/>
            </a:pPr>
            <a:r>
              <a:rPr lang="en-US" sz="3733" dirty="0">
                <a:solidFill>
                  <a:schemeClr val="bg1"/>
                </a:solidFill>
                <a:sym typeface="Arial"/>
              </a:rPr>
              <a:t>Repositories</a:t>
            </a:r>
          </a:p>
        </p:txBody>
      </p:sp>
      <p:pic>
        <p:nvPicPr>
          <p:cNvPr id="4" name="Shape 685"/>
          <p:cNvPicPr preferRelativeResize="0"/>
          <p:nvPr/>
        </p:nvPicPr>
        <p:blipFill rotWithShape="1">
          <a:blip r:embed="rId3">
            <a:alphaModFix/>
          </a:blip>
          <a:srcRect/>
          <a:stretch/>
        </p:blipFill>
        <p:spPr>
          <a:xfrm>
            <a:off x="5730240" y="1368214"/>
            <a:ext cx="5662947" cy="4530191"/>
          </a:xfrm>
          <a:prstGeom prst="rect">
            <a:avLst/>
          </a:prstGeom>
          <a:noFill/>
          <a:ln>
            <a:noFill/>
          </a:ln>
        </p:spPr>
      </p:pic>
    </p:spTree>
    <p:extLst>
      <p:ext uri="{BB962C8B-B14F-4D97-AF65-F5344CB8AC3E}">
        <p14:creationId xmlns:p14="http://schemas.microsoft.com/office/powerpoint/2010/main" val="1021115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BDD1DB-E9FC-4B3E-88F0-13A20CCAA332}"/>
              </a:ext>
            </a:extLst>
          </p:cNvPr>
          <p:cNvSpPr/>
          <p:nvPr/>
        </p:nvSpPr>
        <p:spPr>
          <a:xfrm>
            <a:off x="0" y="-10329"/>
            <a:ext cx="12192000" cy="6868329"/>
          </a:xfrm>
          <a:prstGeom prst="rect">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600" dirty="0">
              <a:solidFill>
                <a:srgbClr val="FFFFFF"/>
              </a:solidFill>
              <a:latin typeface="Arial"/>
            </a:endParaRPr>
          </a:p>
        </p:txBody>
      </p:sp>
      <p:pic>
        <p:nvPicPr>
          <p:cNvPr id="8" name="Picture 7">
            <a:extLst>
              <a:ext uri="{FF2B5EF4-FFF2-40B4-BE49-F238E27FC236}">
                <a16:creationId xmlns:a16="http://schemas.microsoft.com/office/drawing/2014/main" id="{92C53CDD-FD24-2949-8591-E244278E3EF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
        <p:nvSpPr>
          <p:cNvPr id="6" name="Title 1">
            <a:extLst>
              <a:ext uri="{FF2B5EF4-FFF2-40B4-BE49-F238E27FC236}">
                <a16:creationId xmlns:a16="http://schemas.microsoft.com/office/drawing/2014/main" id="{C8A8E362-4941-4667-B2CA-B5CB4E56E369}"/>
              </a:ext>
            </a:extLst>
          </p:cNvPr>
          <p:cNvSpPr txBox="1">
            <a:spLocks/>
          </p:cNvSpPr>
          <p:nvPr/>
        </p:nvSpPr>
        <p:spPr>
          <a:xfrm>
            <a:off x="342900" y="2371992"/>
            <a:ext cx="4563533" cy="240288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lvl="0" algn="ctr"/>
            <a:r>
              <a:rPr lang="en-US" sz="5867" b="1" dirty="0">
                <a:solidFill>
                  <a:schemeClr val="accent3"/>
                </a:solidFill>
              </a:rPr>
              <a:t>13% </a:t>
            </a:r>
            <a:r>
              <a:rPr lang="en-US" sz="4267" dirty="0">
                <a:solidFill>
                  <a:schemeClr val="tx2"/>
                </a:solidFill>
              </a:rPr>
              <a:t>of Fortune 500 companies exist since 1955</a:t>
            </a:r>
            <a:endParaRPr lang="en-US" sz="4800" dirty="0">
              <a:solidFill>
                <a:schemeClr val="tx2"/>
              </a:solidFill>
              <a:latin typeface="Arial"/>
            </a:endParaRPr>
          </a:p>
        </p:txBody>
      </p:sp>
      <p:pic>
        <p:nvPicPr>
          <p:cNvPr id="9" name="Picture 2" descr="Related image">
            <a:extLst>
              <a:ext uri="{FF2B5EF4-FFF2-40B4-BE49-F238E27FC236}">
                <a16:creationId xmlns:a16="http://schemas.microsoft.com/office/drawing/2014/main" id="{C4AFE14F-CE88-4A02-B853-F26D15415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334" y="1235160"/>
            <a:ext cx="6163733" cy="46765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4E6BC35-E7DA-4D65-BAF8-3D775D0824A3}"/>
              </a:ext>
            </a:extLst>
          </p:cNvPr>
          <p:cNvPicPr>
            <a:picLocks noChangeAspect="1"/>
          </p:cNvPicPr>
          <p:nvPr/>
        </p:nvPicPr>
        <p:blipFill>
          <a:blip r:embed="rId6"/>
          <a:stretch>
            <a:fillRect/>
          </a:stretch>
        </p:blipFill>
        <p:spPr>
          <a:xfrm>
            <a:off x="5249333" y="1235160"/>
            <a:ext cx="6169152" cy="4676547"/>
          </a:xfrm>
          <a:prstGeom prst="rect">
            <a:avLst/>
          </a:prstGeom>
        </p:spPr>
      </p:pic>
    </p:spTree>
    <p:extLst>
      <p:ext uri="{BB962C8B-B14F-4D97-AF65-F5344CB8AC3E}">
        <p14:creationId xmlns:p14="http://schemas.microsoft.com/office/powerpoint/2010/main" val="2755346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2EBB1D-A547-4764-8DC8-8F00C1FC2EA5}"/>
              </a:ext>
            </a:extLst>
          </p:cNvPr>
          <p:cNvSpPr>
            <a:spLocks noGrp="1"/>
          </p:cNvSpPr>
          <p:nvPr>
            <p:ph type="sldNum" sz="quarter" idx="12"/>
          </p:nvPr>
        </p:nvSpPr>
        <p:spPr/>
        <p:txBody>
          <a:bodyPr/>
          <a:lstStyle/>
          <a:p>
            <a:fld id="{ADA07C09-8A41-3B46-A636-3955072BBB4F}" type="slidenum">
              <a:rPr lang="en-US" smtClean="0"/>
              <a:t>40</a:t>
            </a:fld>
            <a:endParaRPr lang="en-US" dirty="0"/>
          </a:p>
        </p:txBody>
      </p:sp>
      <p:pic>
        <p:nvPicPr>
          <p:cNvPr id="3" name="Picture 2">
            <a:extLst>
              <a:ext uri="{FF2B5EF4-FFF2-40B4-BE49-F238E27FC236}">
                <a16:creationId xmlns:a16="http://schemas.microsoft.com/office/drawing/2014/main" id="{8EB4D3C8-A500-4899-AC47-F46C7CED8F26}"/>
              </a:ext>
            </a:extLst>
          </p:cNvPr>
          <p:cNvPicPr>
            <a:picLocks noChangeAspect="1"/>
          </p:cNvPicPr>
          <p:nvPr/>
        </p:nvPicPr>
        <p:blipFill>
          <a:blip r:embed="rId2"/>
          <a:stretch>
            <a:fillRect/>
          </a:stretch>
        </p:blipFill>
        <p:spPr>
          <a:xfrm>
            <a:off x="67733" y="61724"/>
            <a:ext cx="12056533" cy="6734551"/>
          </a:xfrm>
          <a:prstGeom prst="rect">
            <a:avLst/>
          </a:prstGeom>
          <a:solidFill>
            <a:schemeClr val="tx1"/>
          </a:solidFill>
        </p:spPr>
      </p:pic>
    </p:spTree>
    <p:extLst>
      <p:ext uri="{BB962C8B-B14F-4D97-AF65-F5344CB8AC3E}">
        <p14:creationId xmlns:p14="http://schemas.microsoft.com/office/powerpoint/2010/main" val="6494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p:nvPr/>
        </p:nvSpPr>
        <p:spPr>
          <a:xfrm>
            <a:off x="5927964" y="1434315"/>
            <a:ext cx="4023619" cy="3940259"/>
          </a:xfrm>
          <a:prstGeom prst="rect">
            <a:avLst/>
          </a:prstGeom>
          <a:solidFill>
            <a:schemeClr val="lt2"/>
          </a:solidFill>
          <a:ln w="25400" cap="flat" cmpd="sng">
            <a:solidFill>
              <a:schemeClr val="dk1"/>
            </a:solidFill>
            <a:prstDash val="solid"/>
            <a:round/>
            <a:headEnd type="none" w="med" len="med"/>
            <a:tailEnd type="none" w="med" len="med"/>
          </a:ln>
        </p:spPr>
        <p:txBody>
          <a:bodyPr lIns="121900" tIns="60933" rIns="121900" bIns="60933" anchor="ctr" anchorCtr="0">
            <a:noAutofit/>
          </a:bodyPr>
          <a:lstStyle/>
          <a:p>
            <a:pPr algn="ctr" defTabSz="609585"/>
            <a:endParaRPr sz="1400">
              <a:solidFill>
                <a:srgbClr val="FFFFFF"/>
              </a:solidFill>
              <a:latin typeface="Calibri"/>
              <a:ea typeface="Calibri"/>
              <a:cs typeface="Calibri"/>
              <a:sym typeface="Calibri"/>
            </a:endParaRPr>
          </a:p>
        </p:txBody>
      </p:sp>
      <p:sp>
        <p:nvSpPr>
          <p:cNvPr id="332" name="Shape 332"/>
          <p:cNvSpPr/>
          <p:nvPr/>
        </p:nvSpPr>
        <p:spPr>
          <a:xfrm>
            <a:off x="1745432" y="1447339"/>
            <a:ext cx="4023619" cy="3927232"/>
          </a:xfrm>
          <a:prstGeom prst="rect">
            <a:avLst/>
          </a:prstGeom>
          <a:solidFill>
            <a:schemeClr val="lt2"/>
          </a:solidFill>
          <a:ln w="25400" cap="flat" cmpd="sng">
            <a:solidFill>
              <a:schemeClr val="dk1"/>
            </a:solidFill>
            <a:prstDash val="solid"/>
            <a:round/>
            <a:headEnd type="none" w="med" len="med"/>
            <a:tailEnd type="none" w="med" len="med"/>
          </a:ln>
        </p:spPr>
        <p:txBody>
          <a:bodyPr lIns="121900" tIns="60933" rIns="121900" bIns="60933" anchor="ctr" anchorCtr="0">
            <a:noAutofit/>
          </a:bodyPr>
          <a:lstStyle/>
          <a:p>
            <a:pPr algn="ctr" defTabSz="609585"/>
            <a:endParaRPr sz="1400">
              <a:solidFill>
                <a:srgbClr val="FFFFFF"/>
              </a:solidFill>
              <a:latin typeface="Calibri"/>
              <a:ea typeface="Calibri"/>
              <a:cs typeface="Calibri"/>
              <a:sym typeface="Calibri"/>
            </a:endParaRPr>
          </a:p>
        </p:txBody>
      </p:sp>
      <p:pic>
        <p:nvPicPr>
          <p:cNvPr id="333" name="Shape 333"/>
          <p:cNvPicPr preferRelativeResize="0"/>
          <p:nvPr/>
        </p:nvPicPr>
        <p:blipFill rotWithShape="1">
          <a:blip r:embed="rId3">
            <a:alphaModFix/>
          </a:blip>
          <a:srcRect/>
          <a:stretch/>
        </p:blipFill>
        <p:spPr>
          <a:xfrm>
            <a:off x="1745432" y="1434315"/>
            <a:ext cx="3912413" cy="3809999"/>
          </a:xfrm>
          <a:prstGeom prst="rect">
            <a:avLst/>
          </a:prstGeom>
          <a:noFill/>
          <a:ln>
            <a:noFill/>
          </a:ln>
        </p:spPr>
      </p:pic>
      <p:pic>
        <p:nvPicPr>
          <p:cNvPr id="334" name="Shape 334"/>
          <p:cNvPicPr preferRelativeResize="0"/>
          <p:nvPr/>
        </p:nvPicPr>
        <p:blipFill rotWithShape="1">
          <a:blip r:embed="rId4">
            <a:alphaModFix/>
          </a:blip>
          <a:srcRect/>
          <a:stretch/>
        </p:blipFill>
        <p:spPr>
          <a:xfrm>
            <a:off x="2969837" y="5478777"/>
            <a:ext cx="1510975" cy="755487"/>
          </a:xfrm>
          <a:prstGeom prst="rect">
            <a:avLst/>
          </a:prstGeom>
          <a:noFill/>
          <a:ln>
            <a:noFill/>
          </a:ln>
        </p:spPr>
      </p:pic>
      <p:pic>
        <p:nvPicPr>
          <p:cNvPr id="335" name="Shape 335"/>
          <p:cNvPicPr preferRelativeResize="0"/>
          <p:nvPr/>
        </p:nvPicPr>
        <p:blipFill rotWithShape="1">
          <a:blip r:embed="rId5">
            <a:alphaModFix/>
          </a:blip>
          <a:srcRect/>
          <a:stretch/>
        </p:blipFill>
        <p:spPr>
          <a:xfrm>
            <a:off x="6955689" y="5623357"/>
            <a:ext cx="2005951" cy="501487"/>
          </a:xfrm>
          <a:prstGeom prst="rect">
            <a:avLst/>
          </a:prstGeom>
          <a:noFill/>
          <a:ln>
            <a:noFill/>
          </a:ln>
        </p:spPr>
      </p:pic>
      <p:pic>
        <p:nvPicPr>
          <p:cNvPr id="336" name="Shape 336"/>
          <p:cNvPicPr preferRelativeResize="0"/>
          <p:nvPr/>
        </p:nvPicPr>
        <p:blipFill rotWithShape="1">
          <a:blip r:embed="rId6">
            <a:alphaModFix/>
          </a:blip>
          <a:srcRect/>
          <a:stretch/>
        </p:blipFill>
        <p:spPr>
          <a:xfrm>
            <a:off x="5990484" y="1472089"/>
            <a:ext cx="3895969" cy="3824329"/>
          </a:xfrm>
          <a:prstGeom prst="rect">
            <a:avLst/>
          </a:prstGeom>
          <a:noFill/>
          <a:ln>
            <a:noFill/>
          </a:ln>
        </p:spPr>
      </p:pic>
      <p:sp>
        <p:nvSpPr>
          <p:cNvPr id="337" name="Shape 337"/>
          <p:cNvSpPr txBox="1">
            <a:spLocks noGrp="1"/>
          </p:cNvSpPr>
          <p:nvPr>
            <p:ph type="title"/>
          </p:nvPr>
        </p:nvSpPr>
        <p:spPr>
          <a:xfrm>
            <a:off x="151627" y="199892"/>
            <a:ext cx="10774053" cy="632593"/>
          </a:xfrm>
          <a:prstGeom prst="rect">
            <a:avLst/>
          </a:prstGeom>
          <a:noFill/>
          <a:ln>
            <a:noFill/>
          </a:ln>
        </p:spPr>
        <p:txBody>
          <a:bodyPr lIns="121900" tIns="121900" rIns="121900" bIns="121900" anchor="t" anchorCtr="0">
            <a:noAutofit/>
          </a:bodyPr>
          <a:lstStyle/>
          <a:p>
            <a:pPr algn="l">
              <a:buClr>
                <a:srgbClr val="F79646"/>
              </a:buClr>
              <a:buSzPct val="25000"/>
            </a:pPr>
            <a:r>
              <a:rPr lang="en-US" sz="4267" dirty="0">
                <a:solidFill>
                  <a:srgbClr val="F79646"/>
                </a:solidFill>
                <a:latin typeface="Arial"/>
                <a:ea typeface="Arial"/>
                <a:cs typeface="Arial"/>
                <a:sym typeface="Arial"/>
              </a:rPr>
              <a:t>However… Microservices are Hard</a:t>
            </a:r>
          </a:p>
        </p:txBody>
      </p:sp>
    </p:spTree>
    <p:extLst>
      <p:ext uri="{BB962C8B-B14F-4D97-AF65-F5344CB8AC3E}">
        <p14:creationId xmlns:p14="http://schemas.microsoft.com/office/powerpoint/2010/main" val="82686704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500"/>
                                        <p:tgtEl>
                                          <p:spTgt spid="331"/>
                                        </p:tgtEl>
                                      </p:cBhvr>
                                    </p:animEffect>
                                  </p:childTnLst>
                                </p:cTn>
                              </p:par>
                              <p:par>
                                <p:cTn id="8" presetID="10" presetClass="entr" presetSubtype="0" fill="hold" nodeType="withEffect">
                                  <p:stCondLst>
                                    <p:cond delay="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500"/>
                                        <p:tgtEl>
                                          <p:spTgt spid="332"/>
                                        </p:tgtEl>
                                      </p:cBhvr>
                                    </p:animEffect>
                                  </p:childTnLst>
                                </p:cTn>
                              </p:par>
                              <p:par>
                                <p:cTn id="11" presetID="10" presetClass="entr" presetSubtype="0" fill="hold" nodeType="withEffect">
                                  <p:stCondLst>
                                    <p:cond delay="0"/>
                                  </p:stCondLst>
                                  <p:childTnLst>
                                    <p:set>
                                      <p:cBhvr>
                                        <p:cTn id="12" dur="1" fill="hold">
                                          <p:stCondLst>
                                            <p:cond delay="0"/>
                                          </p:stCondLst>
                                        </p:cTn>
                                        <p:tgtEl>
                                          <p:spTgt spid="333"/>
                                        </p:tgtEl>
                                        <p:attrNameLst>
                                          <p:attrName>style.visibility</p:attrName>
                                        </p:attrNameLst>
                                      </p:cBhvr>
                                      <p:to>
                                        <p:strVal val="visible"/>
                                      </p:to>
                                    </p:set>
                                    <p:animEffect transition="in" filter="fade">
                                      <p:cBhvr>
                                        <p:cTn id="13" dur="500"/>
                                        <p:tgtEl>
                                          <p:spTgt spid="333"/>
                                        </p:tgtEl>
                                      </p:cBhvr>
                                    </p:animEffect>
                                  </p:childTnLst>
                                </p:cTn>
                              </p:par>
                              <p:par>
                                <p:cTn id="14" presetID="10" presetClass="entr" presetSubtype="0" fill="hold" nodeType="withEffect">
                                  <p:stCondLst>
                                    <p:cond delay="0"/>
                                  </p:stCondLst>
                                  <p:childTnLst>
                                    <p:set>
                                      <p:cBhvr>
                                        <p:cTn id="15" dur="1" fill="hold">
                                          <p:stCondLst>
                                            <p:cond delay="0"/>
                                          </p:stCondLst>
                                        </p:cTn>
                                        <p:tgtEl>
                                          <p:spTgt spid="334"/>
                                        </p:tgtEl>
                                        <p:attrNameLst>
                                          <p:attrName>style.visibility</p:attrName>
                                        </p:attrNameLst>
                                      </p:cBhvr>
                                      <p:to>
                                        <p:strVal val="visible"/>
                                      </p:to>
                                    </p:set>
                                    <p:animEffect transition="in" filter="fade">
                                      <p:cBhvr>
                                        <p:cTn id="16" dur="500"/>
                                        <p:tgtEl>
                                          <p:spTgt spid="334"/>
                                        </p:tgtEl>
                                      </p:cBhvr>
                                    </p:animEffect>
                                  </p:childTnLst>
                                </p:cTn>
                              </p:par>
                              <p:par>
                                <p:cTn id="17" presetID="10" presetClass="entr" presetSubtype="0" fill="hold" nodeType="withEffect">
                                  <p:stCondLst>
                                    <p:cond delay="0"/>
                                  </p:stCondLst>
                                  <p:childTnLst>
                                    <p:set>
                                      <p:cBhvr>
                                        <p:cTn id="18" dur="1" fill="hold">
                                          <p:stCondLst>
                                            <p:cond delay="0"/>
                                          </p:stCondLst>
                                        </p:cTn>
                                        <p:tgtEl>
                                          <p:spTgt spid="335"/>
                                        </p:tgtEl>
                                        <p:attrNameLst>
                                          <p:attrName>style.visibility</p:attrName>
                                        </p:attrNameLst>
                                      </p:cBhvr>
                                      <p:to>
                                        <p:strVal val="visible"/>
                                      </p:to>
                                    </p:set>
                                    <p:animEffect transition="in" filter="fade">
                                      <p:cBhvr>
                                        <p:cTn id="19" dur="500"/>
                                        <p:tgtEl>
                                          <p:spTgt spid="335"/>
                                        </p:tgtEl>
                                      </p:cBhvr>
                                    </p:animEffect>
                                  </p:childTnLst>
                                </p:cTn>
                              </p:par>
                              <p:par>
                                <p:cTn id="20" presetID="10" presetClass="entr" presetSubtype="0" fill="hold" nodeType="withEffect">
                                  <p:stCondLst>
                                    <p:cond delay="0"/>
                                  </p:stCondLst>
                                  <p:childTnLst>
                                    <p:set>
                                      <p:cBhvr>
                                        <p:cTn id="21" dur="1" fill="hold">
                                          <p:stCondLst>
                                            <p:cond delay="0"/>
                                          </p:stCondLst>
                                        </p:cTn>
                                        <p:tgtEl>
                                          <p:spTgt spid="336"/>
                                        </p:tgtEl>
                                        <p:attrNameLst>
                                          <p:attrName>style.visibility</p:attrName>
                                        </p:attrNameLst>
                                      </p:cBhvr>
                                      <p:to>
                                        <p:strVal val="visible"/>
                                      </p:to>
                                    </p:set>
                                    <p:animEffect transition="in" filter="fade">
                                      <p:cBhvr>
                                        <p:cTn id="22"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75"/>
          <p:cNvSpPr txBox="1">
            <a:spLocks noGrp="1"/>
          </p:cNvSpPr>
          <p:nvPr>
            <p:ph type="title"/>
          </p:nvPr>
        </p:nvSpPr>
        <p:spPr>
          <a:prstGeom prst="rect">
            <a:avLst/>
          </a:prstGeom>
        </p:spPr>
        <p:txBody>
          <a:bodyPr lIns="121900" tIns="121900" rIns="121900" bIns="121900" anchor="t" anchorCtr="0">
            <a:noAutofit/>
          </a:bodyPr>
          <a:lstStyle/>
          <a:p>
            <a:pPr lvl="0" algn="l"/>
            <a:r>
              <a:rPr lang="en-US" sz="4267" dirty="0">
                <a:solidFill>
                  <a:srgbClr val="1C7B70"/>
                </a:solidFill>
              </a:rPr>
              <a:t>Challenges of Distributed Systems</a:t>
            </a:r>
            <a:endParaRPr lang="en" sz="4267" dirty="0">
              <a:solidFill>
                <a:srgbClr val="1C7B70"/>
              </a:solidFill>
            </a:endParaRPr>
          </a:p>
        </p:txBody>
      </p:sp>
      <p:sp>
        <p:nvSpPr>
          <p:cNvPr id="3" name="Content Placeholder 2"/>
          <p:cNvSpPr>
            <a:spLocks noGrp="1"/>
          </p:cNvSpPr>
          <p:nvPr>
            <p:ph type="body" idx="1"/>
          </p:nvPr>
        </p:nvSpPr>
        <p:spPr>
          <a:xfrm>
            <a:off x="488955" y="1432984"/>
            <a:ext cx="11214100" cy="4510616"/>
          </a:xfrm>
          <a:prstGeom prst="rect">
            <a:avLst/>
          </a:prstGeom>
        </p:spPr>
        <p:txBody>
          <a:bodyPr/>
          <a:lstStyle/>
          <a:p>
            <a:pPr marL="609585" indent="-609585">
              <a:lnSpc>
                <a:spcPct val="113000"/>
              </a:lnSpc>
              <a:buFont typeface="Arial"/>
              <a:buChar char="•"/>
            </a:pPr>
            <a:r>
              <a:rPr lang="en-US" sz="3733" dirty="0">
                <a:solidFill>
                  <a:schemeClr val="bg1"/>
                </a:solidFill>
              </a:rPr>
              <a:t>Configuration Management</a:t>
            </a:r>
          </a:p>
          <a:p>
            <a:pPr marL="609585" indent="-609585">
              <a:lnSpc>
                <a:spcPct val="113000"/>
              </a:lnSpc>
              <a:buFont typeface="Arial"/>
              <a:buChar char="•"/>
            </a:pPr>
            <a:r>
              <a:rPr lang="en-US" sz="3733" dirty="0">
                <a:solidFill>
                  <a:schemeClr val="bg1"/>
                </a:solidFill>
              </a:rPr>
              <a:t>Service Registration &amp; Discovery</a:t>
            </a:r>
          </a:p>
          <a:p>
            <a:pPr marL="609585" indent="-609585">
              <a:lnSpc>
                <a:spcPct val="113000"/>
              </a:lnSpc>
              <a:buFont typeface="Arial"/>
              <a:buChar char="•"/>
            </a:pPr>
            <a:r>
              <a:rPr lang="en-US" sz="3733" dirty="0">
                <a:solidFill>
                  <a:schemeClr val="bg1"/>
                </a:solidFill>
              </a:rPr>
              <a:t>Routing &amp; Load Balancing</a:t>
            </a:r>
          </a:p>
          <a:p>
            <a:pPr marL="609585" indent="-609585">
              <a:lnSpc>
                <a:spcPct val="113000"/>
              </a:lnSpc>
              <a:buFont typeface="Arial"/>
              <a:buChar char="•"/>
            </a:pPr>
            <a:r>
              <a:rPr lang="en-US" sz="3733" dirty="0">
                <a:solidFill>
                  <a:schemeClr val="bg1"/>
                </a:solidFill>
              </a:rPr>
              <a:t>Fault Tolerance (Circuit Breakers) </a:t>
            </a:r>
          </a:p>
          <a:p>
            <a:pPr marL="609585" indent="-609585">
              <a:lnSpc>
                <a:spcPct val="113000"/>
              </a:lnSpc>
              <a:buFont typeface="Arial"/>
              <a:buChar char="•"/>
            </a:pPr>
            <a:r>
              <a:rPr lang="en-US" sz="3733" dirty="0">
                <a:solidFill>
                  <a:schemeClr val="bg1"/>
                </a:solidFill>
              </a:rPr>
              <a:t>Monitoring and Tracing</a:t>
            </a:r>
          </a:p>
          <a:p>
            <a:pPr marL="609585" indent="-609585">
              <a:lnSpc>
                <a:spcPct val="113000"/>
              </a:lnSpc>
              <a:buFont typeface="Arial"/>
              <a:buChar char="•"/>
            </a:pPr>
            <a:r>
              <a:rPr lang="en-US" sz="3733" dirty="0">
                <a:solidFill>
                  <a:schemeClr val="bg1"/>
                </a:solidFill>
              </a:rPr>
              <a:t>Concurrent API Aggregation &amp; Transformation</a:t>
            </a:r>
          </a:p>
        </p:txBody>
      </p:sp>
    </p:spTree>
    <p:extLst>
      <p:ext uri="{BB962C8B-B14F-4D97-AF65-F5344CB8AC3E}">
        <p14:creationId xmlns:p14="http://schemas.microsoft.com/office/powerpoint/2010/main" val="4202997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1573-1721-41E3-8D6A-EB54306F546B}"/>
              </a:ext>
            </a:extLst>
          </p:cNvPr>
          <p:cNvSpPr>
            <a:spLocks noGrp="1"/>
          </p:cNvSpPr>
          <p:nvPr>
            <p:ph type="title"/>
          </p:nvPr>
        </p:nvSpPr>
        <p:spPr/>
        <p:txBody>
          <a:bodyPr/>
          <a:lstStyle/>
          <a:p>
            <a:endParaRPr lang="en-US"/>
          </a:p>
        </p:txBody>
      </p:sp>
      <p:pic>
        <p:nvPicPr>
          <p:cNvPr id="5" name="Content Placeholder 4" descr="A picture containing person, indoor, man, woman&#10;&#10;Description generated with very high confidence">
            <a:extLst>
              <a:ext uri="{FF2B5EF4-FFF2-40B4-BE49-F238E27FC236}">
                <a16:creationId xmlns:a16="http://schemas.microsoft.com/office/drawing/2014/main" id="{A95A38B4-4646-4BF8-BCC1-CD554AAD72E8}"/>
              </a:ext>
            </a:extLst>
          </p:cNvPr>
          <p:cNvPicPr>
            <a:picLocks noGrp="1" noChangeAspect="1"/>
          </p:cNvPicPr>
          <p:nvPr>
            <p:ph idx="1"/>
          </p:nvPr>
        </p:nvPicPr>
        <p:blipFill rotWithShape="1">
          <a:blip r:embed="rId2"/>
          <a:srcRect t="15565"/>
          <a:stretch/>
        </p:blipFill>
        <p:spPr>
          <a:xfrm>
            <a:off x="0" y="-10331"/>
            <a:ext cx="12192000" cy="6868331"/>
          </a:xfrm>
        </p:spPr>
      </p:pic>
      <p:sp>
        <p:nvSpPr>
          <p:cNvPr id="6" name="Rectangle 5">
            <a:extLst>
              <a:ext uri="{FF2B5EF4-FFF2-40B4-BE49-F238E27FC236}">
                <a16:creationId xmlns:a16="http://schemas.microsoft.com/office/drawing/2014/main" id="{2999C1E2-995A-46F0-B199-C27441FC3C41}"/>
              </a:ext>
            </a:extLst>
          </p:cNvPr>
          <p:cNvSpPr/>
          <p:nvPr/>
        </p:nvSpPr>
        <p:spPr>
          <a:xfrm>
            <a:off x="0" y="-10329"/>
            <a:ext cx="12192000" cy="6868329"/>
          </a:xfrm>
          <a:prstGeom prst="rect">
            <a:avLst/>
          </a:prstGeom>
          <a:solidFill>
            <a:schemeClr val="bg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600" dirty="0">
              <a:solidFill>
                <a:srgbClr val="FFFFFF"/>
              </a:solidFill>
              <a:latin typeface="Arial"/>
            </a:endParaRPr>
          </a:p>
        </p:txBody>
      </p:sp>
      <p:sp>
        <p:nvSpPr>
          <p:cNvPr id="7" name="Title 5">
            <a:extLst>
              <a:ext uri="{FF2B5EF4-FFF2-40B4-BE49-F238E27FC236}">
                <a16:creationId xmlns:a16="http://schemas.microsoft.com/office/drawing/2014/main" id="{888CD680-1671-4B72-8558-4CE89322783A}"/>
              </a:ext>
            </a:extLst>
          </p:cNvPr>
          <p:cNvSpPr txBox="1">
            <a:spLocks/>
          </p:cNvSpPr>
          <p:nvPr/>
        </p:nvSpPr>
        <p:spPr>
          <a:xfrm>
            <a:off x="1104900" y="1543065"/>
            <a:ext cx="9982200" cy="1772986"/>
          </a:xfrm>
          <a:prstGeom prst="rect">
            <a:avLst/>
          </a:prstGeom>
        </p:spPr>
        <p:txBody>
          <a:bodyPr wrap="square" lIns="0" tIns="0" rIns="0" bIns="0" anchor="ctr">
            <a:spAutoFit/>
          </a:bodyPr>
          <a:lstStyle>
            <a:lvl1pPr algn="l" defTabSz="914377" rtl="0" eaLnBrk="1" latinLnBrk="0" hangingPunct="1">
              <a:lnSpc>
                <a:spcPct val="90000"/>
              </a:lnSpc>
              <a:spcBef>
                <a:spcPct val="0"/>
              </a:spcBef>
              <a:buNone/>
              <a:defRPr sz="3733" kern="1200">
                <a:solidFill>
                  <a:schemeClr val="bg1"/>
                </a:solidFill>
                <a:latin typeface="Arial" panose="020B0604020202020204" pitchFamily="34" charset="0"/>
                <a:ea typeface="+mj-ea"/>
                <a:cs typeface="+mj-cs"/>
              </a:defRPr>
            </a:lvl1pPr>
          </a:lstStyle>
          <a:p>
            <a:pPr algn="ctr"/>
            <a:r>
              <a:rPr lang="en-US" sz="4267" dirty="0">
                <a:solidFill>
                  <a:schemeClr val="tx2"/>
                </a:solidFill>
                <a:latin typeface="+mn-lt"/>
              </a:rPr>
              <a:t>What percentage of enterprise applications that are in use today will still be in use at least for next 5 years?</a:t>
            </a:r>
            <a:endParaRPr lang="en-US" sz="4267" dirty="0">
              <a:solidFill>
                <a:schemeClr val="accent3"/>
              </a:solidFill>
              <a:latin typeface="+mn-lt"/>
              <a:ea typeface="+mn-ea"/>
              <a:cs typeface="+mn-cs"/>
            </a:endParaRPr>
          </a:p>
        </p:txBody>
      </p:sp>
      <p:sp>
        <p:nvSpPr>
          <p:cNvPr id="8" name="Rectangle 7">
            <a:extLst>
              <a:ext uri="{FF2B5EF4-FFF2-40B4-BE49-F238E27FC236}">
                <a16:creationId xmlns:a16="http://schemas.microsoft.com/office/drawing/2014/main" id="{C8CFB8D6-1F6B-4CC1-8C7A-007ADD01339F}"/>
              </a:ext>
            </a:extLst>
          </p:cNvPr>
          <p:cNvSpPr/>
          <p:nvPr/>
        </p:nvSpPr>
        <p:spPr>
          <a:xfrm>
            <a:off x="911193" y="956823"/>
            <a:ext cx="10523620" cy="2913247"/>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
        <p:nvSpPr>
          <p:cNvPr id="9" name="TextBox 8">
            <a:extLst>
              <a:ext uri="{FF2B5EF4-FFF2-40B4-BE49-F238E27FC236}">
                <a16:creationId xmlns:a16="http://schemas.microsoft.com/office/drawing/2014/main" id="{43D55975-45DA-4C8A-B68D-55B3690AC353}"/>
              </a:ext>
            </a:extLst>
          </p:cNvPr>
          <p:cNvSpPr txBox="1"/>
          <p:nvPr/>
        </p:nvSpPr>
        <p:spPr>
          <a:xfrm>
            <a:off x="1111921" y="4217046"/>
            <a:ext cx="2601673" cy="1805559"/>
          </a:xfrm>
          <a:prstGeom prst="rect">
            <a:avLst/>
          </a:prstGeom>
          <a:noFill/>
        </p:spPr>
        <p:txBody>
          <a:bodyPr wrap="none" lIns="0" tIns="0" rIns="0" bIns="0" rtlCol="0">
            <a:spAutoFit/>
          </a:bodyPr>
          <a:lstStyle/>
          <a:p>
            <a:pPr algn="ctr"/>
            <a:r>
              <a:rPr lang="en-US" sz="11733" dirty="0">
                <a:solidFill>
                  <a:schemeClr val="accent3"/>
                </a:solidFill>
              </a:rPr>
              <a:t>75%</a:t>
            </a:r>
          </a:p>
        </p:txBody>
      </p:sp>
      <p:sp>
        <p:nvSpPr>
          <p:cNvPr id="10" name="TextBox 9">
            <a:extLst>
              <a:ext uri="{FF2B5EF4-FFF2-40B4-BE49-F238E27FC236}">
                <a16:creationId xmlns:a16="http://schemas.microsoft.com/office/drawing/2014/main" id="{59DCA1A6-F649-4FFE-8A78-5316DB22DBA7}"/>
              </a:ext>
            </a:extLst>
          </p:cNvPr>
          <p:cNvSpPr txBox="1"/>
          <p:nvPr/>
        </p:nvSpPr>
        <p:spPr>
          <a:xfrm>
            <a:off x="4795164" y="4217046"/>
            <a:ext cx="2601673" cy="1805559"/>
          </a:xfrm>
          <a:prstGeom prst="rect">
            <a:avLst/>
          </a:prstGeom>
          <a:noFill/>
        </p:spPr>
        <p:txBody>
          <a:bodyPr wrap="none" lIns="0" tIns="0" rIns="0" bIns="0" rtlCol="0">
            <a:spAutoFit/>
          </a:bodyPr>
          <a:lstStyle/>
          <a:p>
            <a:pPr algn="ctr"/>
            <a:r>
              <a:rPr lang="en-US" sz="11733" dirty="0">
                <a:solidFill>
                  <a:schemeClr val="accent3"/>
                </a:solidFill>
              </a:rPr>
              <a:t>85%</a:t>
            </a:r>
          </a:p>
        </p:txBody>
      </p:sp>
      <p:sp>
        <p:nvSpPr>
          <p:cNvPr id="11" name="TextBox 10">
            <a:extLst>
              <a:ext uri="{FF2B5EF4-FFF2-40B4-BE49-F238E27FC236}">
                <a16:creationId xmlns:a16="http://schemas.microsoft.com/office/drawing/2014/main" id="{8C0060A8-E501-49E2-859D-5E17669A021C}"/>
              </a:ext>
            </a:extLst>
          </p:cNvPr>
          <p:cNvSpPr txBox="1"/>
          <p:nvPr/>
        </p:nvSpPr>
        <p:spPr>
          <a:xfrm>
            <a:off x="8670065" y="4217047"/>
            <a:ext cx="2601673" cy="1805559"/>
          </a:xfrm>
          <a:prstGeom prst="rect">
            <a:avLst/>
          </a:prstGeom>
          <a:noFill/>
        </p:spPr>
        <p:txBody>
          <a:bodyPr wrap="none" lIns="0" tIns="0" rIns="0" bIns="0" rtlCol="0">
            <a:spAutoFit/>
          </a:bodyPr>
          <a:lstStyle/>
          <a:p>
            <a:pPr algn="ctr"/>
            <a:r>
              <a:rPr lang="en-US" sz="11733" dirty="0">
                <a:solidFill>
                  <a:schemeClr val="accent3"/>
                </a:solidFill>
              </a:rPr>
              <a:t>90%</a:t>
            </a:r>
          </a:p>
        </p:txBody>
      </p:sp>
      <p:pic>
        <p:nvPicPr>
          <p:cNvPr id="12" name="Picture 11">
            <a:extLst>
              <a:ext uri="{FF2B5EF4-FFF2-40B4-BE49-F238E27FC236}">
                <a16:creationId xmlns:a16="http://schemas.microsoft.com/office/drawing/2014/main" id="{F0DBC2C2-25CC-4A66-947C-E39E3423499F}"/>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403079" y="6451744"/>
            <a:ext cx="1438656" cy="187024"/>
          </a:xfrm>
          <a:prstGeom prst="rect">
            <a:avLst/>
          </a:prstGeom>
        </p:spPr>
      </p:pic>
    </p:spTree>
    <p:extLst>
      <p:ext uri="{BB962C8B-B14F-4D97-AF65-F5344CB8AC3E}">
        <p14:creationId xmlns:p14="http://schemas.microsoft.com/office/powerpoint/2010/main" val="153316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votal_teal.png"/>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1030373" y="6473435"/>
            <a:ext cx="975360" cy="228397"/>
          </a:xfrm>
          <a:prstGeom prst="rect">
            <a:avLst/>
          </a:prstGeom>
        </p:spPr>
      </p:pic>
      <p:grpSp>
        <p:nvGrpSpPr>
          <p:cNvPr id="11" name="Group 10"/>
          <p:cNvGrpSpPr/>
          <p:nvPr/>
        </p:nvGrpSpPr>
        <p:grpSpPr>
          <a:xfrm>
            <a:off x="664623" y="775589"/>
            <a:ext cx="10219403" cy="3444208"/>
            <a:chOff x="498467" y="581691"/>
            <a:chExt cx="7664552" cy="2583156"/>
          </a:xfrm>
        </p:grpSpPr>
        <p:sp>
          <p:nvSpPr>
            <p:cNvPr id="10" name="TextBox 9"/>
            <p:cNvSpPr txBox="1"/>
            <p:nvPr/>
          </p:nvSpPr>
          <p:spPr>
            <a:xfrm>
              <a:off x="498467" y="2356933"/>
              <a:ext cx="7664552" cy="807914"/>
            </a:xfrm>
            <a:prstGeom prst="rect">
              <a:avLst/>
            </a:prstGeom>
            <a:noFill/>
            <a:effectLst>
              <a:outerShdw blurRad="63500" sx="102000" sy="102000" algn="ctr" rotWithShape="0">
                <a:prstClr val="black">
                  <a:alpha val="40000"/>
                </a:prstClr>
              </a:outerShdw>
            </a:effectLst>
          </p:spPr>
          <p:txBody>
            <a:bodyPr wrap="square" rtlCol="0">
              <a:spAutoFit/>
            </a:bodyPr>
            <a:lstStyle/>
            <a:p>
              <a:pPr defTabSz="609585">
                <a:spcAft>
                  <a:spcPts val="1600"/>
                </a:spcAft>
              </a:pPr>
              <a:r>
                <a:rPr lang="en-US" sz="6400" b="1" spc="-133" dirty="0">
                  <a:solidFill>
                    <a:srgbClr val="00AE9E"/>
                  </a:solidFill>
                  <a:effectLst>
                    <a:outerShdw blurRad="50800" dist="38100" dir="5400000" algn="t" rotWithShape="0">
                      <a:prstClr val="black">
                        <a:alpha val="40000"/>
                      </a:prstClr>
                    </a:outerShdw>
                  </a:effectLst>
                  <a:latin typeface="Arial"/>
                  <a:cs typeface="Arial"/>
                </a:rPr>
                <a:t>Pivotal Cloud Foundry</a:t>
              </a:r>
            </a:p>
          </p:txBody>
        </p:sp>
        <p:pic>
          <p:nvPicPr>
            <p:cNvPr id="6" name="Picture 5"/>
            <p:cNvPicPr>
              <a:picLocks noChangeAspect="1"/>
            </p:cNvPicPr>
            <p:nvPr/>
          </p:nvPicPr>
          <p:blipFill>
            <a:blip r:embed="rId5"/>
            <a:stretch>
              <a:fillRect/>
            </a:stretch>
          </p:blipFill>
          <p:spPr>
            <a:xfrm>
              <a:off x="4154565" y="581691"/>
              <a:ext cx="2662246" cy="1775242"/>
            </a:xfrm>
            <a:prstGeom prst="rect">
              <a:avLst/>
            </a:prstGeom>
          </p:spPr>
        </p:pic>
        <p:sp>
          <p:nvSpPr>
            <p:cNvPr id="12" name="TextBox 11"/>
            <p:cNvSpPr txBox="1"/>
            <p:nvPr/>
          </p:nvSpPr>
          <p:spPr>
            <a:xfrm>
              <a:off x="498467" y="1788106"/>
              <a:ext cx="3656098" cy="684755"/>
            </a:xfrm>
            <a:prstGeom prst="rect">
              <a:avLst/>
            </a:prstGeom>
            <a:noFill/>
            <a:effectLst>
              <a:outerShdw blurRad="63500" sx="102000" sy="102000" algn="ctr" rotWithShape="0">
                <a:prstClr val="black">
                  <a:alpha val="40000"/>
                </a:prstClr>
              </a:outerShdw>
            </a:effectLst>
          </p:spPr>
          <p:txBody>
            <a:bodyPr wrap="square" rtlCol="0">
              <a:spAutoFit/>
            </a:bodyPr>
            <a:lstStyle/>
            <a:p>
              <a:pPr defTabSz="609585">
                <a:spcAft>
                  <a:spcPts val="1600"/>
                </a:spcAft>
              </a:pPr>
              <a:r>
                <a:rPr lang="en-US" sz="5333" b="1" spc="-133" dirty="0">
                  <a:solidFill>
                    <a:srgbClr val="FFFFFF"/>
                  </a:solidFill>
                  <a:effectLst>
                    <a:outerShdw blurRad="50800" dist="38100" dir="5400000" algn="t" rotWithShape="0">
                      <a:prstClr val="black">
                        <a:alpha val="40000"/>
                      </a:prstClr>
                    </a:outerShdw>
                  </a:effectLst>
                  <a:latin typeface="Arial"/>
                  <a:cs typeface="Arial"/>
                </a:rPr>
                <a:t>Introduction to</a:t>
              </a:r>
            </a:p>
          </p:txBody>
        </p:sp>
      </p:grpSp>
    </p:spTree>
    <p:extLst>
      <p:ext uri="{BB962C8B-B14F-4D97-AF65-F5344CB8AC3E}">
        <p14:creationId xmlns:p14="http://schemas.microsoft.com/office/powerpoint/2010/main" val="83354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9360" y="0"/>
            <a:ext cx="12210720" cy="6858000"/>
          </a:xfrm>
          <a:prstGeom prst="rect">
            <a:avLst/>
          </a:prstGeom>
          <a:noFill/>
          <a:ln>
            <a:noFill/>
          </a:ln>
        </p:spPr>
      </p:pic>
      <p:sp>
        <p:nvSpPr>
          <p:cNvPr id="15" name="Shape 251"/>
          <p:cNvSpPr/>
          <p:nvPr/>
        </p:nvSpPr>
        <p:spPr>
          <a:xfrm>
            <a:off x="-9359" y="0"/>
            <a:ext cx="12210720" cy="6858000"/>
          </a:xfrm>
          <a:prstGeom prst="rect">
            <a:avLst/>
          </a:prstGeom>
          <a:solidFill>
            <a:srgbClr val="182730">
              <a:alpha val="61960"/>
            </a:srgbClr>
          </a:solidFill>
          <a:ln>
            <a:noFill/>
          </a:ln>
        </p:spPr>
        <p:txBody>
          <a:bodyPr lIns="121900" tIns="60933" rIns="121900" bIns="60933" anchor="ctr" anchorCtr="0">
            <a:noAutofit/>
          </a:bodyPr>
          <a:lstStyle/>
          <a:p>
            <a:pPr algn="ctr" defTabSz="1219170"/>
            <a:endParaRPr sz="2400" kern="0">
              <a:solidFill>
                <a:srgbClr val="FFFFFF"/>
              </a:solidFill>
              <a:latin typeface="Arial"/>
              <a:ea typeface="Arial"/>
              <a:cs typeface="Arial"/>
              <a:sym typeface="Arial"/>
              <a:rtl val="0"/>
            </a:endParaRPr>
          </a:p>
        </p:txBody>
      </p:sp>
      <p:sp>
        <p:nvSpPr>
          <p:cNvPr id="9" name="TextBox 8"/>
          <p:cNvSpPr txBox="1"/>
          <p:nvPr/>
        </p:nvSpPr>
        <p:spPr>
          <a:xfrm>
            <a:off x="831274" y="1998027"/>
            <a:ext cx="10529453"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defTabSz="1219170">
              <a:spcAft>
                <a:spcPts val="800"/>
              </a:spcAft>
            </a:pPr>
            <a:r>
              <a:rPr lang="en-US" sz="4800" b="1" kern="0" dirty="0">
                <a:solidFill>
                  <a:srgbClr val="00AE9E"/>
                </a:solidFill>
                <a:latin typeface="Arial"/>
                <a:ea typeface="Arial"/>
                <a:cs typeface="Arial"/>
                <a:sym typeface="Arial"/>
                <a:rtl val="0"/>
              </a:rPr>
              <a:t>WE BELIEVE</a:t>
            </a:r>
            <a:endParaRPr lang="en-US" sz="3067" kern="0" dirty="0">
              <a:solidFill>
                <a:srgbClr val="00AE9E"/>
              </a:solidFill>
              <a:latin typeface="Arial"/>
              <a:ea typeface="Arial"/>
              <a:cs typeface="Arial"/>
              <a:sym typeface="Arial"/>
              <a:rtl val="0"/>
            </a:endParaRPr>
          </a:p>
        </p:txBody>
      </p:sp>
      <p:sp>
        <p:nvSpPr>
          <p:cNvPr id="6" name="TextBox 5"/>
          <p:cNvSpPr txBox="1"/>
          <p:nvPr/>
        </p:nvSpPr>
        <p:spPr>
          <a:xfrm>
            <a:off x="831274" y="2828517"/>
            <a:ext cx="10529453" cy="1036309"/>
          </a:xfrm>
          <a:prstGeom prst="rect">
            <a:avLst/>
          </a:prstGeom>
          <a:noFill/>
          <a:effectLst/>
        </p:spPr>
        <p:txBody>
          <a:bodyPr wrap="square" rtlCol="0">
            <a:spAutoFit/>
          </a:bodyPr>
          <a:lstStyle/>
          <a:p>
            <a:pPr defTabSz="1219170"/>
            <a:r>
              <a:rPr lang="en-US" sz="3067" kern="0" dirty="0">
                <a:solidFill>
                  <a:srgbClr val="FFFFFF"/>
                </a:solidFill>
                <a:latin typeface="Arial"/>
                <a:ea typeface="Arial"/>
                <a:cs typeface="Arial"/>
                <a:sym typeface="Arial"/>
                <a:rtl val="0"/>
              </a:rPr>
              <a:t>Transforming how the world builds software</a:t>
            </a:r>
            <a:br>
              <a:rPr lang="en-US" sz="3067" kern="0" dirty="0">
                <a:solidFill>
                  <a:srgbClr val="FFFFFF"/>
                </a:solidFill>
                <a:latin typeface="Arial"/>
                <a:ea typeface="Arial"/>
                <a:cs typeface="Arial"/>
                <a:sym typeface="Arial"/>
                <a:rtl val="0"/>
              </a:rPr>
            </a:br>
            <a:r>
              <a:rPr lang="en-US" sz="3067" kern="0" dirty="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8554" y="6472121"/>
            <a:ext cx="949415" cy="231648"/>
          </a:xfrm>
          <a:prstGeom prst="rect">
            <a:avLst/>
          </a:prstGeom>
        </p:spPr>
      </p:pic>
    </p:spTree>
    <p:extLst>
      <p:ext uri="{BB962C8B-B14F-4D97-AF65-F5344CB8AC3E}">
        <p14:creationId xmlns:p14="http://schemas.microsoft.com/office/powerpoint/2010/main" val="12007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2" y="3632201"/>
            <a:ext cx="12191999" cy="3225799"/>
          </a:xfrm>
          <a:prstGeom prst="rect">
            <a:avLst/>
          </a:prstGeom>
          <a:solidFill>
            <a:srgbClr val="008774"/>
          </a:solidFill>
          <a:ln>
            <a:noFill/>
          </a:ln>
        </p:spPr>
        <p:txBody>
          <a:bodyPr lIns="121900" tIns="60933" rIns="121900" bIns="60933" anchor="ctr" anchorCtr="0">
            <a:noAutofit/>
          </a:bodyPr>
          <a:lstStyle/>
          <a:p>
            <a:pPr algn="ctr" defTabSz="609585"/>
            <a:endParaRPr sz="2400" dirty="0">
              <a:solidFill>
                <a:srgbClr val="FFFFFF"/>
              </a:solidFill>
              <a:latin typeface="Arial"/>
              <a:ea typeface="Arial"/>
              <a:cs typeface="Arial"/>
              <a:sym typeface="Arial"/>
            </a:endParaRPr>
          </a:p>
        </p:txBody>
      </p:sp>
      <p:grpSp>
        <p:nvGrpSpPr>
          <p:cNvPr id="6" name="Group 5"/>
          <p:cNvGrpSpPr/>
          <p:nvPr/>
        </p:nvGrpSpPr>
        <p:grpSpPr>
          <a:xfrm>
            <a:off x="4064001" y="72904"/>
            <a:ext cx="4064000" cy="6768163"/>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4116010" y="115538"/>
            <a:ext cx="3901925" cy="6408465"/>
            <a:chOff x="3087007" y="86653"/>
            <a:chExt cx="2926444" cy="4806349"/>
          </a:xfrm>
        </p:grpSpPr>
        <p:sp>
          <p:nvSpPr>
            <p:cNvPr id="11" name="TextBox 10"/>
            <p:cNvSpPr txBox="1"/>
            <p:nvPr/>
          </p:nvSpPr>
          <p:spPr>
            <a:xfrm>
              <a:off x="3087007" y="86653"/>
              <a:ext cx="2926444" cy="407756"/>
            </a:xfrm>
            <a:prstGeom prst="rect">
              <a:avLst/>
            </a:prstGeom>
            <a:noFill/>
            <a:effectLst/>
          </p:spPr>
          <p:txBody>
            <a:bodyPr wrap="square" rtlCol="0">
              <a:spAutoFit/>
            </a:bodyPr>
            <a:lstStyle/>
            <a:p>
              <a:pPr algn="ctr" defTabSz="609585">
                <a:spcAft>
                  <a:spcPts val="400"/>
                </a:spcAft>
              </a:pPr>
              <a:r>
                <a:rPr lang="en-US" sz="2933" b="1" dirty="0">
                  <a:solidFill>
                    <a:srgbClr val="00AE9E"/>
                  </a:solidFill>
                  <a:latin typeface="Arial"/>
                  <a:cs typeface="Arial"/>
                </a:rPr>
                <a:t>Continuous Delivery</a:t>
              </a:r>
              <a:endParaRPr lang="en-US" sz="2933"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38706"/>
              </a:xfrm>
              <a:prstGeom prst="rect">
                <a:avLst/>
              </a:prstGeom>
              <a:noFill/>
              <a:effectLst/>
            </p:spPr>
            <p:txBody>
              <a:bodyPr wrap="square" rtlCol="0">
                <a:spAutoFit/>
              </a:bodyPr>
              <a:lstStyle/>
              <a:p>
                <a:pPr algn="ctr" defTabSz="609585">
                  <a:spcAft>
                    <a:spcPts val="400"/>
                  </a:spcAft>
                </a:pPr>
                <a:r>
                  <a:rPr lang="en-US" sz="1867" b="1" dirty="0">
                    <a:solidFill>
                      <a:srgbClr val="D9D9D9"/>
                    </a:solidFill>
                    <a:latin typeface="Arial"/>
                    <a:cs typeface="Arial"/>
                  </a:rPr>
                  <a:t>Release once every 6 months</a:t>
                </a:r>
              </a:p>
              <a:p>
                <a:pPr algn="ctr" defTabSz="609585">
                  <a:spcAft>
                    <a:spcPts val="400"/>
                  </a:spcAft>
                </a:pPr>
                <a:r>
                  <a:rPr lang="en-US" sz="1867" dirty="0">
                    <a:solidFill>
                      <a:srgbClr val="D9D9D9"/>
                    </a:solidFill>
                    <a:latin typeface="Arial"/>
                    <a:cs typeface="Arial"/>
                  </a:rPr>
                  <a:t>More Bugs in production</a:t>
                </a:r>
                <a:endParaRPr lang="en-US" sz="1867"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69387"/>
              </a:xfrm>
              <a:prstGeom prst="rect">
                <a:avLst/>
              </a:prstGeom>
              <a:noFill/>
              <a:effectLst/>
            </p:spPr>
            <p:txBody>
              <a:bodyPr wrap="square" rtlCol="0">
                <a:spAutoFit/>
              </a:bodyPr>
              <a:lstStyle/>
              <a:p>
                <a:pPr algn="ctr" defTabSz="609585">
                  <a:spcAft>
                    <a:spcPts val="400"/>
                  </a:spcAft>
                </a:pPr>
                <a:r>
                  <a:rPr lang="en-US" sz="2133" b="1" dirty="0">
                    <a:solidFill>
                      <a:srgbClr val="FFFFFF"/>
                    </a:solidFill>
                    <a:latin typeface="Arial"/>
                    <a:cs typeface="Arial"/>
                  </a:rPr>
                  <a:t>Release early and often</a:t>
                </a:r>
              </a:p>
              <a:p>
                <a:pPr algn="ctr" defTabSz="609585">
                  <a:spcAft>
                    <a:spcPts val="400"/>
                  </a:spcAft>
                </a:pPr>
                <a:r>
                  <a:rPr lang="en-US" sz="1867" dirty="0">
                    <a:solidFill>
                      <a:srgbClr val="FFFFFF"/>
                    </a:solidFill>
                    <a:latin typeface="Arial"/>
                    <a:cs typeface="Arial"/>
                  </a:rPr>
                  <a:t>Higher Quality of Code</a:t>
                </a:r>
                <a:endParaRPr lang="en-US" sz="1867" dirty="0">
                  <a:solidFill>
                    <a:srgbClr val="FFFFFF"/>
                  </a:solidFill>
                  <a:latin typeface="Georgia"/>
                  <a:cs typeface="Georgia"/>
                </a:endParaRPr>
              </a:p>
            </p:txBody>
          </p:sp>
        </p:grpSp>
      </p:grpSp>
      <p:grpSp>
        <p:nvGrpSpPr>
          <p:cNvPr id="2" name="Group 1"/>
          <p:cNvGrpSpPr/>
          <p:nvPr/>
        </p:nvGrpSpPr>
        <p:grpSpPr>
          <a:xfrm>
            <a:off x="1" y="89837"/>
            <a:ext cx="4064000" cy="6294761"/>
            <a:chOff x="1" y="67377"/>
            <a:chExt cx="3048000" cy="4721071"/>
          </a:xfrm>
        </p:grpSpPr>
        <p:sp>
          <p:nvSpPr>
            <p:cNvPr id="5" name="TextBox 4"/>
            <p:cNvSpPr txBox="1"/>
            <p:nvPr/>
          </p:nvSpPr>
          <p:spPr>
            <a:xfrm>
              <a:off x="440615" y="67377"/>
              <a:ext cx="2240982" cy="407756"/>
            </a:xfrm>
            <a:prstGeom prst="rect">
              <a:avLst/>
            </a:prstGeom>
            <a:noFill/>
            <a:effectLst/>
          </p:spPr>
          <p:txBody>
            <a:bodyPr wrap="square" rtlCol="0">
              <a:spAutoFit/>
            </a:bodyPr>
            <a:lstStyle/>
            <a:p>
              <a:pPr algn="ctr" defTabSz="609585">
                <a:spcAft>
                  <a:spcPts val="400"/>
                </a:spcAft>
              </a:pPr>
              <a:r>
                <a:rPr lang="en-US" sz="2933" b="1" dirty="0">
                  <a:solidFill>
                    <a:srgbClr val="00AE9E"/>
                  </a:solidFill>
                  <a:latin typeface="Arial"/>
                  <a:cs typeface="Arial"/>
                </a:rPr>
                <a:t>DevOps</a:t>
              </a:r>
              <a:endParaRPr lang="en-US" sz="2933" b="1" dirty="0">
                <a:solidFill>
                  <a:srgbClr val="00AE9E"/>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54197"/>
              </a:xfrm>
              <a:prstGeom prst="rect">
                <a:avLst/>
              </a:prstGeom>
              <a:noFill/>
              <a:effectLst/>
            </p:spPr>
            <p:txBody>
              <a:bodyPr wrap="square" rtlCol="0">
                <a:spAutoFit/>
              </a:bodyPr>
              <a:lstStyle/>
              <a:p>
                <a:pPr algn="ctr" defTabSz="609585">
                  <a:spcAft>
                    <a:spcPts val="400"/>
                  </a:spcAft>
                </a:pPr>
                <a:r>
                  <a:rPr lang="en-US" sz="1867" b="1" dirty="0">
                    <a:solidFill>
                      <a:srgbClr val="D9D9D9"/>
                    </a:solidFill>
                    <a:latin typeface="Arial"/>
                    <a:cs typeface="Arial"/>
                  </a:rPr>
                  <a:t>Not my problem</a:t>
                </a:r>
              </a:p>
              <a:p>
                <a:pPr algn="ctr" defTabSz="609585">
                  <a:spcAft>
                    <a:spcPts val="400"/>
                  </a:spcAft>
                </a:pPr>
                <a:r>
                  <a:rPr lang="en-US" sz="1867" dirty="0">
                    <a:solidFill>
                      <a:srgbClr val="D9D9D9"/>
                    </a:solidFill>
                    <a:latin typeface="Arial"/>
                    <a:cs typeface="Arial"/>
                  </a:rPr>
                  <a:t>Separate tools, varied incentives, opaque process</a:t>
                </a:r>
                <a:endParaRPr lang="en-US" sz="1867" dirty="0">
                  <a:solidFill>
                    <a:srgbClr val="D9D9D9"/>
                  </a:solidFill>
                  <a:latin typeface="Georgia"/>
                  <a:cs typeface="Georgia"/>
                </a:endParaRPr>
              </a:p>
            </p:txBody>
          </p:sp>
          <p:sp>
            <p:nvSpPr>
              <p:cNvPr id="26" name="TextBox 25"/>
              <p:cNvSpPr txBox="1"/>
              <p:nvPr/>
            </p:nvSpPr>
            <p:spPr>
              <a:xfrm>
                <a:off x="1" y="2735319"/>
                <a:ext cx="2832022" cy="754197"/>
              </a:xfrm>
              <a:prstGeom prst="rect">
                <a:avLst/>
              </a:prstGeom>
              <a:noFill/>
              <a:effectLst/>
            </p:spPr>
            <p:txBody>
              <a:bodyPr wrap="square" rtlCol="0">
                <a:spAutoFit/>
              </a:bodyPr>
              <a:lstStyle/>
              <a:p>
                <a:pPr algn="ctr" defTabSz="609585">
                  <a:spcAft>
                    <a:spcPts val="400"/>
                  </a:spcAft>
                </a:pPr>
                <a:r>
                  <a:rPr lang="en-US" sz="1867" b="1" dirty="0">
                    <a:solidFill>
                      <a:srgbClr val="FFFFFF"/>
                    </a:solidFill>
                    <a:latin typeface="Arial"/>
                    <a:cs typeface="Arial"/>
                  </a:rPr>
                  <a:t>Shared responsibility</a:t>
                </a:r>
              </a:p>
              <a:p>
                <a:pPr algn="ctr" defTabSz="609585">
                  <a:spcAft>
                    <a:spcPts val="400"/>
                  </a:spcAft>
                </a:pPr>
                <a:r>
                  <a:rPr lang="en-US" sz="1867" dirty="0">
                    <a:solidFill>
                      <a:srgbClr val="FFFFFF"/>
                    </a:solidFill>
                    <a:latin typeface="Arial"/>
                    <a:cs typeface="Arial"/>
                  </a:rPr>
                  <a:t>Common incentives, tools, process and culture</a:t>
                </a:r>
                <a:endParaRPr lang="en-US" sz="1867" dirty="0">
                  <a:solidFill>
                    <a:srgbClr val="FFFFFF"/>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8128002" y="115538"/>
            <a:ext cx="4063999" cy="6529164"/>
            <a:chOff x="6108701" y="86653"/>
            <a:chExt cx="3047999" cy="4896873"/>
          </a:xfrm>
        </p:grpSpPr>
        <p:sp>
          <p:nvSpPr>
            <p:cNvPr id="12" name="TextBox 11"/>
            <p:cNvSpPr txBox="1"/>
            <p:nvPr/>
          </p:nvSpPr>
          <p:spPr>
            <a:xfrm>
              <a:off x="6574750" y="86653"/>
              <a:ext cx="2240982" cy="407756"/>
            </a:xfrm>
            <a:prstGeom prst="rect">
              <a:avLst/>
            </a:prstGeom>
            <a:noFill/>
            <a:effectLst/>
          </p:spPr>
          <p:txBody>
            <a:bodyPr wrap="square" rtlCol="0">
              <a:spAutoFit/>
            </a:bodyPr>
            <a:lstStyle/>
            <a:p>
              <a:pPr algn="ctr" defTabSz="609585">
                <a:spcAft>
                  <a:spcPts val="400"/>
                </a:spcAft>
              </a:pPr>
              <a:r>
                <a:rPr lang="en-US" sz="2933" b="1" dirty="0">
                  <a:solidFill>
                    <a:srgbClr val="00AE9E"/>
                  </a:solidFill>
                  <a:latin typeface="Arial"/>
                  <a:cs typeface="Arial"/>
                </a:rPr>
                <a:t>Microservices</a:t>
              </a:r>
              <a:endParaRPr lang="en-US" sz="2933"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38706"/>
              </a:xfrm>
              <a:prstGeom prst="rect">
                <a:avLst/>
              </a:prstGeom>
              <a:noFill/>
              <a:effectLst/>
            </p:spPr>
            <p:txBody>
              <a:bodyPr wrap="square" rtlCol="0">
                <a:spAutoFit/>
              </a:bodyPr>
              <a:lstStyle/>
              <a:p>
                <a:pPr algn="ctr" defTabSz="609585">
                  <a:spcAft>
                    <a:spcPts val="400"/>
                  </a:spcAft>
                </a:pPr>
                <a:r>
                  <a:rPr lang="en-US" sz="1867" b="1" dirty="0">
                    <a:solidFill>
                      <a:srgbClr val="FFFFFF">
                        <a:lumMod val="85000"/>
                      </a:srgbClr>
                    </a:solidFill>
                    <a:latin typeface="Arial"/>
                    <a:cs typeface="Arial"/>
                  </a:rPr>
                  <a:t>Tightly coupled components</a:t>
                </a:r>
              </a:p>
              <a:p>
                <a:pPr algn="ctr" defTabSz="609585">
                  <a:spcAft>
                    <a:spcPts val="400"/>
                  </a:spcAft>
                </a:pPr>
                <a:r>
                  <a:rPr lang="en-US" sz="1867" dirty="0">
                    <a:solidFill>
                      <a:srgbClr val="FFFFFF">
                        <a:lumMod val="85000"/>
                      </a:srgbClr>
                    </a:solidFill>
                    <a:latin typeface="Arial"/>
                    <a:cs typeface="Arial"/>
                  </a:rPr>
                  <a:t>Slow deployment cycles</a:t>
                </a:r>
                <a:endParaRPr lang="en-US" sz="1867" dirty="0">
                  <a:solidFill>
                    <a:srgbClr val="FFFFFF">
                      <a:lumMod val="85000"/>
                    </a:srgb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00068"/>
              </a:xfrm>
              <a:prstGeom prst="rect">
                <a:avLst/>
              </a:prstGeom>
              <a:noFill/>
              <a:effectLst/>
            </p:spPr>
            <p:txBody>
              <a:bodyPr wrap="square" rtlCol="0">
                <a:spAutoFit/>
              </a:bodyPr>
              <a:lstStyle/>
              <a:p>
                <a:pPr algn="ctr" defTabSz="609585">
                  <a:spcAft>
                    <a:spcPts val="400"/>
                  </a:spcAft>
                </a:pPr>
                <a:r>
                  <a:rPr lang="en-US" sz="2133" b="1" dirty="0">
                    <a:solidFill>
                      <a:srgbClr val="FFFFFF"/>
                    </a:solidFill>
                    <a:latin typeface="Arial"/>
                    <a:cs typeface="Arial"/>
                  </a:rPr>
                  <a:t>Loosely coupled components</a:t>
                </a:r>
              </a:p>
              <a:p>
                <a:pPr algn="ctr" defTabSz="609585">
                  <a:spcAft>
                    <a:spcPts val="400"/>
                  </a:spcAft>
                </a:pPr>
                <a:r>
                  <a:rPr lang="en-US" sz="2133" dirty="0">
                    <a:solidFill>
                      <a:srgbClr val="FFFFFF"/>
                    </a:solidFill>
                    <a:latin typeface="Arial"/>
                    <a:cs typeface="Arial"/>
                  </a:rPr>
                  <a:t>Automated deployments</a:t>
                </a:r>
                <a:endParaRPr lang="en-US" sz="2133" dirty="0">
                  <a:solidFill>
                    <a:srgbClr val="FFFFFF"/>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16631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6" presetClass="entr" presetSubtype="4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Horizontal)">
                                      <p:cBhvr>
                                        <p:cTn id="10" dur="500"/>
                                        <p:tgtEl>
                                          <p:spTgt spid="7"/>
                                        </p:tgtEl>
                                      </p:cBhvr>
                                    </p:animEffect>
                                  </p:childTnLst>
                                </p:cTn>
                              </p:par>
                              <p:par>
                                <p:cTn id="11" presetID="16" presetClass="entr" presetSubtype="4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nvPr>
        </p:nvGraphicFramePr>
        <p:xfrm>
          <a:off x="2413820" y="2129851"/>
          <a:ext cx="9512371" cy="409984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2064020" y="6453759"/>
            <a:ext cx="7934865" cy="379527"/>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defRPr sz="2400"/>
            </a:lvl1pPr>
          </a:lstStyle>
          <a:p>
            <a:pPr algn="ctr" defTabSz="412655">
              <a:defRPr sz="1800"/>
            </a:pPr>
            <a:r>
              <a:rPr sz="2133"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311431" y="2440734"/>
            <a:ext cx="3892588" cy="2173329"/>
            <a:chOff x="607174" y="1826406"/>
            <a:chExt cx="2408836" cy="2036019"/>
          </a:xfrm>
        </p:grpSpPr>
        <p:sp>
          <p:nvSpPr>
            <p:cNvPr id="33" name="TextBox 32"/>
            <p:cNvSpPr txBox="1"/>
            <p:nvPr/>
          </p:nvSpPr>
          <p:spPr>
            <a:xfrm>
              <a:off x="607174" y="2585133"/>
              <a:ext cx="2408836" cy="474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24" tIns="67724" rIns="67724" bIns="67724" numCol="1" spcCol="38093" rtlCol="0" anchor="ctr">
              <a:spAutoFit/>
            </a:bodyPr>
            <a:lstStyle/>
            <a:p>
              <a:pPr algn="r" defTabSz="1100443" latinLnBrk="1" hangingPunct="0"/>
              <a:r>
                <a:rPr lang="en-US" sz="2400"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24" tIns="67724" rIns="67724" bIns="67724" numCol="1" spcCol="38093" rtlCol="0" anchor="ctr">
              <a:spAutoFit/>
            </a:bodyPr>
            <a:lstStyle/>
            <a:p>
              <a:pPr algn="r" defTabSz="1100443" latinLnBrk="1" hangingPunct="0"/>
              <a:r>
                <a:rPr lang="en-US" sz="2400"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24" tIns="67724" rIns="67724" bIns="67724" numCol="1" spcCol="38093" rtlCol="0" anchor="ctr">
              <a:spAutoFit/>
            </a:bodyPr>
            <a:lstStyle/>
            <a:p>
              <a:pPr algn="r" defTabSz="1100443" latinLnBrk="1" hangingPunct="0"/>
              <a:r>
                <a:rPr lang="en-US" sz="2400"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24" tIns="67724" rIns="67724" bIns="67724" numCol="1" spcCol="38093" rtlCol="0" anchor="ctr">
              <a:spAutoFit/>
            </a:bodyPr>
            <a:lstStyle/>
            <a:p>
              <a:pPr algn="r" defTabSz="1100443" latinLnBrk="1" hangingPunct="0"/>
              <a:r>
                <a:rPr lang="en-US" sz="2400"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24" tIns="67724" rIns="67724" bIns="67724" numCol="1" spcCol="38093" rtlCol="0" anchor="ctr">
              <a:spAutoFit/>
            </a:bodyPr>
            <a:lstStyle/>
            <a:p>
              <a:pPr algn="r" defTabSz="1100443" latinLnBrk="1" hangingPunct="0"/>
              <a:r>
                <a:rPr lang="en-US" sz="2400"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4634634" y="5155082"/>
            <a:ext cx="3881060" cy="465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latinLnBrk="1" hangingPunct="0"/>
            <a:r>
              <a:rPr lang="en-US" sz="2133" b="1" dirty="0">
                <a:solidFill>
                  <a:srgbClr val="FFFFFF">
                    <a:lumMod val="85000"/>
                  </a:srgbClr>
                </a:solidFill>
                <a:latin typeface="Arial"/>
                <a:cs typeface="Arial"/>
                <a:sym typeface="Helvetica Light"/>
              </a:rPr>
              <a:t>Average Hours/Week</a:t>
            </a:r>
          </a:p>
        </p:txBody>
      </p:sp>
      <p:sp>
        <p:nvSpPr>
          <p:cNvPr id="39" name="Title 38"/>
          <p:cNvSpPr>
            <a:spLocks noGrp="1"/>
          </p:cNvSpPr>
          <p:nvPr>
            <p:ph type="title"/>
          </p:nvPr>
        </p:nvSpPr>
        <p:spPr>
          <a:xfrm>
            <a:off x="151628" y="199891"/>
            <a:ext cx="11419483" cy="1301476"/>
          </a:xfrm>
        </p:spPr>
        <p:txBody>
          <a:bodyPr/>
          <a:lstStyle/>
          <a:p>
            <a:pPr>
              <a:spcAft>
                <a:spcPts val="400"/>
              </a:spcAft>
            </a:pPr>
            <a:r>
              <a:rPr lang="en-US" sz="4267" dirty="0">
                <a:solidFill>
                  <a:schemeClr val="bg1">
                    <a:lumMod val="85000"/>
                  </a:schemeClr>
                </a:solidFill>
              </a:rPr>
              <a:t>Software Developers Spend too Much Time </a:t>
            </a:r>
            <a:r>
              <a:rPr lang="en-US" sz="4267" dirty="0">
                <a:solidFill>
                  <a:srgbClr val="00AE9E"/>
                </a:solidFill>
              </a:rPr>
              <a:t>NOT Writing Software</a:t>
            </a:r>
            <a:endParaRPr lang="en-US" sz="4267" dirty="0">
              <a:solidFill>
                <a:srgbClr val="00AE9E"/>
              </a:solidFill>
              <a:latin typeface="Georgia"/>
              <a:cs typeface="Georgia"/>
            </a:endParaRPr>
          </a:p>
        </p:txBody>
      </p:sp>
      <p:sp>
        <p:nvSpPr>
          <p:cNvPr id="41" name="Slide Number Placeholder 1"/>
          <p:cNvSpPr>
            <a:spLocks noGrp="1"/>
          </p:cNvSpPr>
          <p:nvPr>
            <p:ph type="sldNum" sz="quarter" idx="12"/>
          </p:nvPr>
        </p:nvSpPr>
        <p:spPr>
          <a:xfrm>
            <a:off x="64329" y="6481951"/>
            <a:ext cx="497784" cy="365125"/>
          </a:xfrm>
        </p:spPr>
        <p:txBody>
          <a:bodyPr/>
          <a:lstStyle/>
          <a:p>
            <a:pPr defTabSz="609585"/>
            <a:fld id="{ADA07C09-8A41-3B46-A636-3955072BBB4F}" type="slidenum">
              <a:rPr lang="en-US">
                <a:solidFill>
                  <a:srgbClr val="FFFFFF">
                    <a:lumMod val="65000"/>
                  </a:srgbClr>
                </a:solidFill>
                <a:latin typeface="Arial"/>
              </a:rPr>
              <a:pPr defTabSz="609585"/>
              <a:t>9</a:t>
            </a:fld>
            <a:endParaRPr lang="en-US">
              <a:solidFill>
                <a:srgbClr val="FFFFFF">
                  <a:lumMod val="65000"/>
                </a:srgbClr>
              </a:solidFill>
              <a:latin typeface="Arial"/>
            </a:endParaRPr>
          </a:p>
        </p:txBody>
      </p:sp>
      <p:sp>
        <p:nvSpPr>
          <p:cNvPr id="13" name="Shape 2308"/>
          <p:cNvSpPr/>
          <p:nvPr/>
        </p:nvSpPr>
        <p:spPr>
          <a:xfrm>
            <a:off x="622861" y="3268272"/>
            <a:ext cx="9907368" cy="1383504"/>
          </a:xfrm>
          <a:prstGeom prst="rect">
            <a:avLst/>
          </a:prstGeom>
          <a:ln w="38100">
            <a:solidFill>
              <a:srgbClr val="FFFF00">
                <a:alpha val="78000"/>
              </a:srgbClr>
            </a:solidFill>
            <a:prstDash val="sysDash"/>
            <a:miter lim="400000"/>
          </a:ln>
        </p:spPr>
        <p:txBody>
          <a:bodyPr lIns="0" tIns="0" rIns="0" bIns="0" anchor="ctr"/>
          <a:lstStyle/>
          <a:p>
            <a:pPr algn="ctr" defTabSz="412655">
              <a:defRPr sz="3200"/>
            </a:pPr>
            <a:endParaRPr sz="16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622862" y="5620135"/>
            <a:ext cx="10252101" cy="6292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algn="ctr" defTabSz="1100639" latinLnBrk="1" hangingPunct="0"/>
            <a:r>
              <a:rPr lang="en-US" sz="3200" b="1" dirty="0">
                <a:solidFill>
                  <a:srgbClr val="FFFF00"/>
                </a:solidFill>
                <a:latin typeface="Arial"/>
                <a:cs typeface="Arial"/>
                <a:sym typeface="Helvetica Light"/>
              </a:rPr>
              <a:t>17.5 </a:t>
            </a:r>
            <a:r>
              <a:rPr lang="en-US" sz="3200" b="1" dirty="0" err="1">
                <a:solidFill>
                  <a:srgbClr val="FFFF00"/>
                </a:solidFill>
                <a:latin typeface="Arial"/>
                <a:cs typeface="Arial"/>
                <a:sym typeface="Helvetica Light"/>
              </a:rPr>
              <a:t>hrs</a:t>
            </a:r>
            <a:r>
              <a:rPr lang="en-US" sz="3200" b="1" dirty="0">
                <a:solidFill>
                  <a:srgbClr val="FFFF00"/>
                </a:solidFill>
                <a:latin typeface="Arial"/>
                <a:cs typeface="Arial"/>
                <a:sym typeface="Helvetica Light"/>
              </a:rPr>
              <a:t> ~ 40% of full work week!</a:t>
            </a:r>
          </a:p>
        </p:txBody>
      </p:sp>
      <p:grpSp>
        <p:nvGrpSpPr>
          <p:cNvPr id="3" name="Group 2"/>
          <p:cNvGrpSpPr/>
          <p:nvPr/>
        </p:nvGrpSpPr>
        <p:grpSpPr>
          <a:xfrm>
            <a:off x="4522839" y="3304152"/>
            <a:ext cx="2796731" cy="1195832"/>
            <a:chOff x="3392129" y="2478114"/>
            <a:chExt cx="2097548" cy="896874"/>
          </a:xfrm>
        </p:grpSpPr>
        <p:sp>
          <p:nvSpPr>
            <p:cNvPr id="2" name="Rectangle 1"/>
            <p:cNvSpPr/>
            <p:nvPr/>
          </p:nvSpPr>
          <p:spPr>
            <a:xfrm>
              <a:off x="3392129" y="2478114"/>
              <a:ext cx="2097548"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609585"/>
              <a:endParaRPr lang="en-US" sz="2400">
                <a:solidFill>
                  <a:srgbClr val="FFFFFF"/>
                </a:solidFill>
                <a:latin typeface="Arial"/>
              </a:endParaRPr>
            </a:p>
          </p:txBody>
        </p:sp>
        <p:sp>
          <p:nvSpPr>
            <p:cNvPr id="16" name="Rectangle 15"/>
            <p:cNvSpPr/>
            <p:nvPr/>
          </p:nvSpPr>
          <p:spPr>
            <a:xfrm>
              <a:off x="3392130" y="2817549"/>
              <a:ext cx="76077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609585"/>
              <a:endParaRPr lang="en-US" sz="2400">
                <a:solidFill>
                  <a:srgbClr val="FFFFFF"/>
                </a:solidFill>
                <a:latin typeface="Arial"/>
              </a:endParaRPr>
            </a:p>
          </p:txBody>
        </p:sp>
        <p:sp>
          <p:nvSpPr>
            <p:cNvPr id="17" name="Rectangle 16"/>
            <p:cNvSpPr/>
            <p:nvPr/>
          </p:nvSpPr>
          <p:spPr>
            <a:xfrm>
              <a:off x="3392130" y="3130627"/>
              <a:ext cx="159262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defTabSz="609585"/>
              <a:endParaRPr lang="en-US" sz="2400">
                <a:solidFill>
                  <a:srgbClr val="FFFFFF"/>
                </a:solidFill>
                <a:latin typeface="Arial"/>
              </a:endParaRPr>
            </a:p>
          </p:txBody>
        </p:sp>
      </p:grpSp>
    </p:spTree>
    <p:extLst>
      <p:ext uri="{BB962C8B-B14F-4D97-AF65-F5344CB8AC3E}">
        <p14:creationId xmlns:p14="http://schemas.microsoft.com/office/powerpoint/2010/main" val="399923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xit" presetSubtype="0" fill="hold" nodeType="with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3" grpId="0" animBg="1"/>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Dell Tech 2018 internal">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Dell_Tech_New_2008_ppt_template_internal.potx" id="{5FC214A2-141E-43BB-9FCF-BD0E7C86A4C8}" vid="{481A8D53-418B-4345-AE93-4B7E2D6E919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8771</TotalTime>
  <Words>2488</Words>
  <Application>Microsoft Office PowerPoint</Application>
  <PresentationFormat>Widescreen</PresentationFormat>
  <Paragraphs>599</Paragraphs>
  <Slides>42</Slides>
  <Notes>24</Notes>
  <HiddenSlides>0</HiddenSlides>
  <MMClips>1</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42</vt:i4>
      </vt:variant>
    </vt:vector>
  </HeadingPairs>
  <TitlesOfParts>
    <vt:vector size="66" baseType="lpstr">
      <vt:lpstr>ＭＳ Ｐゴシック</vt:lpstr>
      <vt:lpstr>Arial</vt:lpstr>
      <vt:lpstr>Arial Bold</vt:lpstr>
      <vt:lpstr>Avenir Next Medium</vt:lpstr>
      <vt:lpstr>Avenir Next Regular</vt:lpstr>
      <vt:lpstr>Calibri</vt:lpstr>
      <vt:lpstr>Calibri Light</vt:lpstr>
      <vt:lpstr>FontAwesome</vt:lpstr>
      <vt:lpstr>Georgia</vt:lpstr>
      <vt:lpstr>Gill Sans</vt:lpstr>
      <vt:lpstr>Helvetica</vt:lpstr>
      <vt:lpstr>Helvetica Light</vt:lpstr>
      <vt:lpstr>Noto Sans Symbols</vt:lpstr>
      <vt:lpstr>Noto Symbol</vt:lpstr>
      <vt:lpstr>Source Sans Pro</vt:lpstr>
      <vt:lpstr>Verdana</vt:lpstr>
      <vt:lpstr>Office Theme</vt:lpstr>
      <vt:lpstr>6_Office Theme</vt:lpstr>
      <vt:lpstr>1_Pivotal_interim_040113_template_</vt:lpstr>
      <vt:lpstr>5_Office Theme</vt:lpstr>
      <vt:lpstr>1_Office Theme</vt:lpstr>
      <vt:lpstr>Pivotal_interim_040113_template_</vt:lpstr>
      <vt:lpstr>Pivotal Main</vt:lpstr>
      <vt:lpstr>Dell Tech 2018 internal</vt:lpstr>
      <vt:lpstr>Cloud Native Enterprise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Developers Spend too Much Time NOT Writing Software</vt:lpstr>
      <vt:lpstr>Software is EVOLVING</vt:lpstr>
      <vt:lpstr>PowerPoint Presentation</vt:lpstr>
      <vt:lpstr>PowerPoint Presentation</vt:lpstr>
      <vt:lpstr>Cloud Ready Poll </vt:lpstr>
      <vt:lpstr>It Takes a Platform</vt:lpstr>
      <vt:lpstr>Cloud Native Application Platforms</vt:lpstr>
      <vt:lpstr>Helping You Modernize Efficiently at Scale</vt:lpstr>
      <vt:lpstr>Application Lifecycle Management: CI/CD</vt:lpstr>
      <vt:lpstr>Four Levels High Availability – Built In!</vt:lpstr>
      <vt:lpstr>Pivotal CF: Technical Capabilities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 are NOT</vt:lpstr>
      <vt:lpstr>Microservice Architecture</vt:lpstr>
      <vt:lpstr>PowerPoint Presentation</vt:lpstr>
      <vt:lpstr>Domain Driven Design</vt:lpstr>
      <vt:lpstr>Strategic Domain Driven Design</vt:lpstr>
      <vt:lpstr>Tactical Domain Driven Design</vt:lpstr>
      <vt:lpstr>PowerPoint Presentation</vt:lpstr>
      <vt:lpstr>However… Microservices are Hard</vt:lpstr>
      <vt:lpstr>Challenges of Distributed 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Enterprise</dc:title>
  <dc:creator>Roy, Nilanjan</dc:creator>
  <cp:lastModifiedBy>Roy, Nilanjan</cp:lastModifiedBy>
  <cp:revision>28</cp:revision>
  <dcterms:created xsi:type="dcterms:W3CDTF">2019-06-01T11:31:25Z</dcterms:created>
  <dcterms:modified xsi:type="dcterms:W3CDTF">2019-07-11T09:07:03Z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de70ee2-0cb4-4d60-aee5-75ef2c4c8a90_Enabled">
    <vt:lpwstr>True</vt:lpwstr>
  </property>
  <property fmtid="{D5CDD505-2E9C-101B-9397-08002B2CF9AE}" pid="3" name="MSIP_Label_7de70ee2-0cb4-4d60-aee5-75ef2c4c8a90_SiteId">
    <vt:lpwstr>945c199a-83a2-4e80-9f8c-5a91be5752dd</vt:lpwstr>
  </property>
  <property fmtid="{D5CDD505-2E9C-101B-9397-08002B2CF9AE}" pid="4" name="MSIP_Label_7de70ee2-0cb4-4d60-aee5-75ef2c4c8a90_Owner">
    <vt:lpwstr>Nilanjan.Roy@emc.com</vt:lpwstr>
  </property>
  <property fmtid="{D5CDD505-2E9C-101B-9397-08002B2CF9AE}" pid="5" name="MSIP_Label_7de70ee2-0cb4-4d60-aee5-75ef2c4c8a90_SetDate">
    <vt:lpwstr>2019-07-10T09:25:23.1672452Z</vt:lpwstr>
  </property>
  <property fmtid="{D5CDD505-2E9C-101B-9397-08002B2CF9AE}" pid="6" name="MSIP_Label_7de70ee2-0cb4-4d60-aee5-75ef2c4c8a90_Name">
    <vt:lpwstr>Internal Use</vt:lpwstr>
  </property>
  <property fmtid="{D5CDD505-2E9C-101B-9397-08002B2CF9AE}" pid="7" name="MSIP_Label_7de70ee2-0cb4-4d60-aee5-75ef2c4c8a90_Application">
    <vt:lpwstr>Microsoft Azure Information Protection</vt:lpwstr>
  </property>
  <property fmtid="{D5CDD505-2E9C-101B-9397-08002B2CF9AE}" pid="8" name="MSIP_Label_7de70ee2-0cb4-4d60-aee5-75ef2c4c8a90_Extended_MSFT_Method">
    <vt:lpwstr>Manual</vt:lpwstr>
  </property>
  <property fmtid="{D5CDD505-2E9C-101B-9397-08002B2CF9AE}" pid="9" name="MSIP_Label_da6fab74-d5af-4af7-a9a4-78d84655a626_Enabled">
    <vt:lpwstr>True</vt:lpwstr>
  </property>
  <property fmtid="{D5CDD505-2E9C-101B-9397-08002B2CF9AE}" pid="10" name="MSIP_Label_da6fab74-d5af-4af7-a9a4-78d84655a626_SiteId">
    <vt:lpwstr>945c199a-83a2-4e80-9f8c-5a91be5752dd</vt:lpwstr>
  </property>
  <property fmtid="{D5CDD505-2E9C-101B-9397-08002B2CF9AE}" pid="11" name="MSIP_Label_da6fab74-d5af-4af7-a9a4-78d84655a626_Owner">
    <vt:lpwstr>Nilanjan.Roy@emc.com</vt:lpwstr>
  </property>
  <property fmtid="{D5CDD505-2E9C-101B-9397-08002B2CF9AE}" pid="12" name="MSIP_Label_da6fab74-d5af-4af7-a9a4-78d84655a626_SetDate">
    <vt:lpwstr>2019-07-10T09:25:23.1672452Z</vt:lpwstr>
  </property>
  <property fmtid="{D5CDD505-2E9C-101B-9397-08002B2CF9AE}" pid="13" name="MSIP_Label_da6fab74-d5af-4af7-a9a4-78d84655a626_Name">
    <vt:lpwstr>Visual Marking</vt:lpwstr>
  </property>
  <property fmtid="{D5CDD505-2E9C-101B-9397-08002B2CF9AE}" pid="14" name="MSIP_Label_da6fab74-d5af-4af7-a9a4-78d84655a626_Application">
    <vt:lpwstr>Microsoft Azure Information Protection</vt:lpwstr>
  </property>
  <property fmtid="{D5CDD505-2E9C-101B-9397-08002B2CF9AE}" pid="15" name="MSIP_Label_da6fab74-d5af-4af7-a9a4-78d84655a626_Parent">
    <vt:lpwstr>7de70ee2-0cb4-4d60-aee5-75ef2c4c8a90</vt:lpwstr>
  </property>
  <property fmtid="{D5CDD505-2E9C-101B-9397-08002B2CF9AE}" pid="16" name="MSIP_Label_da6fab74-d5af-4af7-a9a4-78d84655a626_Extended_MSFT_Method">
    <vt:lpwstr>Manual</vt:lpwstr>
  </property>
  <property fmtid="{D5CDD505-2E9C-101B-9397-08002B2CF9AE}" pid="17" name="aiplabel">
    <vt:lpwstr>Internal Use Visual Marking</vt:lpwstr>
  </property>
</Properties>
</file>